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305" r:id="rId2"/>
    <p:sldId id="262" r:id="rId3"/>
    <p:sldId id="263" r:id="rId4"/>
    <p:sldId id="264" r:id="rId5"/>
    <p:sldId id="267" r:id="rId6"/>
    <p:sldId id="265" r:id="rId7"/>
    <p:sldId id="266" r:id="rId8"/>
    <p:sldId id="268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89" r:id="rId18"/>
    <p:sldId id="306" r:id="rId19"/>
    <p:sldId id="307" r:id="rId20"/>
    <p:sldId id="287" r:id="rId21"/>
    <p:sldId id="278" r:id="rId22"/>
    <p:sldId id="28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B51"/>
    <a:srgbClr val="0033CC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eg>
</file>

<file path=ppt/media/image3.jp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6060AD-DEC4-4A0E-B94E-EEA3BFD1D480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30BCA-E281-40D1-A970-AA88CB08F4A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0123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D96F2-02BD-E71F-EFBD-14FECCF2D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7172325" cy="3152251"/>
          </a:xfrm>
        </p:spPr>
        <p:txBody>
          <a:bodyPr anchor="b">
            <a:normAutofit/>
          </a:bodyPr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E90113-E8E1-4E48-41BC-583802BFC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0137"/>
            <a:ext cx="7172325" cy="112236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C7EE5-BFF0-D779-4261-E239DB450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89492-34ED-FE24-4F29-E4C8F5497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0C886-7F1E-7BC1-9A9E-B24C2AC2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74AEE6-9CA7-5247-DC34-99634247DF50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255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4143-3C41-D626-8F64-36A9C9F1A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914400"/>
            <a:ext cx="9962791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52C4FB-B560-A0FC-6435-952981BC9A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2285997"/>
            <a:ext cx="9962791" cy="38909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CEC4F-0A90-11E2-E43E-B9E765AFB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2A5B4-1D77-B0AC-49E7-CAE9556B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96EF9-2FDA-8E87-D546-8840CEBF0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78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085AB7-38B3-7F80-0B2D-7960F563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24513" y="1052423"/>
            <a:ext cx="1771292" cy="49170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ADBDC3-E9EA-8699-B2E4-4C7784455B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14" y="1052424"/>
            <a:ext cx="7873043" cy="49170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DBEDE-3A67-6FCA-25F3-B91F7C82E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EFF51-4318-20EA-3A3A-8FE203B1A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D9703-5BAD-DE95-98D9-0F30E7C09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335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532FD-157B-437C-E9D5-B66E8B3B1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90A51-A7E8-7A6A-5FD0-F9B250BE4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8C8B8-F999-7D95-435D-17CE6ACCD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27265-C89C-937F-1DA3-F377F6877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EB89E-4530-3632-3485-F481DB042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85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056A-761D-1DBC-276A-2A46D153C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613" y="1355763"/>
            <a:ext cx="6972300" cy="2255794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904B3-6AC1-19D5-3EAE-2009A3B4C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921820"/>
            <a:ext cx="5524500" cy="1150934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2A86D-493D-5BF6-8AA6-F1231E3B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CCD76-6623-164A-7BFA-207AFA057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64312-1F20-5486-62B0-A8BB8829D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03F1C9-9114-4426-6F07-F7FF9CCD5FC4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510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CFC4C-4D16-E5A8-F934-8B158F6F2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BDE54-F935-945D-3E4F-B659695E84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52500" y="2286002"/>
            <a:ext cx="5067300" cy="389096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F3710-E06B-05DE-937A-C92E52569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86001"/>
            <a:ext cx="5067300" cy="38909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02EFD-42D3-11C1-677E-0E478B93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C2F08-0D93-B14B-6106-2925DF3E1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5DE81-F2AB-CCB9-8B68-5E4F3101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046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D81B-4E36-1511-E9A7-8FB931B41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004888"/>
            <a:ext cx="10287000" cy="9001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A73DE-183B-9473-20AD-2D3BFED84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1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0FB3D-60AC-DEF2-4472-31B4E076C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1" y="3048001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E5BDB-B29C-788F-E2FB-6C154E8FE8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3174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13FF49-3276-24CA-BC81-FA92C0A930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3174" y="3048000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8FA1C8-C196-9BE1-F603-3FC17EDD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79692-E142-E1D7-AD17-30C5F1365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90FCF2-7B78-2A2A-F878-58335FEA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2D0356-1ECF-682B-F87A-811BDD28B2CB}"/>
              </a:ext>
            </a:extLst>
          </p:cNvPr>
          <p:cNvCxnSpPr>
            <a:cxnSpLocks/>
          </p:cNvCxnSpPr>
          <p:nvPr/>
        </p:nvCxnSpPr>
        <p:spPr>
          <a:xfrm>
            <a:off x="1052513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06CA06-9701-E645-C0A5-594B227B288F}"/>
              </a:ext>
            </a:extLst>
          </p:cNvPr>
          <p:cNvCxnSpPr>
            <a:cxnSpLocks/>
          </p:cNvCxnSpPr>
          <p:nvPr/>
        </p:nvCxnSpPr>
        <p:spPr>
          <a:xfrm>
            <a:off x="6435725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430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214DA-C0D4-E152-7F42-F6352C961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14400"/>
            <a:ext cx="9715500" cy="990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C2AA04-1E84-460C-F560-A228F930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B260E-3910-7D1B-5074-24F5F0AB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020F1-A878-9B80-6B4F-7D71406BB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96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7652D6-7AE9-3E3B-5C1B-2B4399B15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A7127E-2A63-6F45-4C40-835843630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6FB79-D9D1-5381-0019-E24F8B4DA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6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C23B5-7DA9-0E4F-DA39-4624DB8A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69065"/>
            <a:ext cx="3266536" cy="2312979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A5E77-518A-1FB9-B473-E19CADE0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4423" y="987425"/>
            <a:ext cx="5615077" cy="4873625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65344F-7D06-2406-D113-D24587835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47801"/>
            <a:ext cx="3266536" cy="238283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BE708-BAD0-A0A6-9332-9D2179E6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70050-9362-4EC4-6B73-3A38445B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DA991-8608-CAB4-33FA-03D380D2F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290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7B837-332D-9100-E007-7DE279481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99" y="1385457"/>
            <a:ext cx="3312543" cy="2304288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0DE983-0B0E-07CC-8C57-4EA529E2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24423" y="957263"/>
            <a:ext cx="5372189" cy="4962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AB867-3FC6-5007-61B0-D9B7E5B0C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58315"/>
            <a:ext cx="3312542" cy="196147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C7E0F-BFE1-7134-163B-B777970B7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95D0B-4F98-F3BE-FB23-22D8C5D41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B2E3D-2188-B7A9-0ECE-97814735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596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258B98-3BD5-0A20-B0E7-944EAEB2654A}"/>
              </a:ext>
            </a:extLst>
          </p:cNvPr>
          <p:cNvSpPr/>
          <p:nvPr/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404C1-E8A5-65FC-C068-21EA0397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757238"/>
            <a:ext cx="10287000" cy="1147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CFD78-F171-BA47-AAF3-C6EB75F94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285997"/>
            <a:ext cx="10287000" cy="3890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65A77-B1AB-D608-A6C5-F0F99B691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68087" y="4756249"/>
            <a:ext cx="2476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9D0D92BC-42A9-434B-8530-ADBF4485E407}" type="datetimeFigureOut">
              <a:rPr lang="en-US" smtClean="0"/>
              <a:pPr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E34E5-5E9B-7786-05B5-B93241EE2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9519" y="1758059"/>
            <a:ext cx="2433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5CD4B-611E-32FA-419D-326099EEF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39542" y="3246437"/>
            <a:ext cx="5333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A0289F9E-9962-4B7B-BA18-A15907CCC6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853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2120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9496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3210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7" Type="http://schemas.openxmlformats.org/officeDocument/2006/relationships/image" Target="../media/image20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g"/><Relationship Id="rId5" Type="http://schemas.openxmlformats.org/officeDocument/2006/relationships/image" Target="../media/image10.jpg"/><Relationship Id="rId4" Type="http://schemas.openxmlformats.org/officeDocument/2006/relationships/image" Target="../media/image19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with a bird and a bird&#10;&#10;AI-generated content may be incorrect.">
            <a:extLst>
              <a:ext uri="{FF2B5EF4-FFF2-40B4-BE49-F238E27FC236}">
                <a16:creationId xmlns:a16="http://schemas.microsoft.com/office/drawing/2014/main" id="{54EEF5B0-BB60-E366-11C8-73B42EE9F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" y="0"/>
            <a:ext cx="121838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98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9DB57C-9AFE-53B6-2E7D-BC35EA17C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386E64C-4771-C662-C7FC-E62ECAACF7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ABEF96-E906-1849-83A7-BE3A79AA7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119504-D398-95B4-2015-B3F16E3DB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FAD7BB-BBC9-47A0-4518-FB1F383264B7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04FCE7-9179-CFE6-D3EB-8570AD1631BE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34D3BA-6C76-9061-EB6E-E108FBE0596A}"/>
              </a:ext>
            </a:extLst>
          </p:cNvPr>
          <p:cNvSpPr txBox="1"/>
          <p:nvPr/>
        </p:nvSpPr>
        <p:spPr>
          <a:xfrm>
            <a:off x="4499492" y="439073"/>
            <a:ext cx="6614295" cy="58477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 err="1"/>
              <a:t>gl.report</a:t>
            </a:r>
            <a:r>
              <a:rPr lang="en-US" sz="3600" dirty="0"/>
              <a:t> functions</a:t>
            </a:r>
          </a:p>
          <a:p>
            <a:endParaRPr lang="en-US" dirty="0"/>
          </a:p>
          <a:p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 &lt;- testset.gl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gl.set.verbosity</a:t>
            </a:r>
            <a:r>
              <a:rPr lang="en-US" dirty="0">
                <a:solidFill>
                  <a:srgbClr val="0033CC"/>
                </a:solidFill>
              </a:rPr>
              <a:t>(3)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gl.report.callrate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gl.report.callrate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gl,method</a:t>
            </a:r>
            <a:r>
              <a:rPr lang="en-US" dirty="0">
                <a:solidFill>
                  <a:srgbClr val="0033CC"/>
                </a:solidFill>
              </a:rPr>
              <a:t>="</a:t>
            </a:r>
            <a:r>
              <a:rPr lang="en-US" dirty="0" err="1">
                <a:solidFill>
                  <a:srgbClr val="0033CC"/>
                </a:solidFill>
              </a:rPr>
              <a:t>ind</a:t>
            </a:r>
            <a:r>
              <a:rPr lang="en-US" dirty="0">
                <a:solidFill>
                  <a:srgbClr val="0033CC"/>
                </a:solidFill>
              </a:rPr>
              <a:t>")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gl.report.reproducibility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endParaRPr lang="en-US" dirty="0">
              <a:solidFill>
                <a:srgbClr val="0033CC"/>
              </a:solidFill>
            </a:endParaRPr>
          </a:p>
          <a:p>
            <a:r>
              <a:rPr lang="en-US" sz="1000" dirty="0" err="1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gl.report.reproducibility</a:t>
            </a:r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000" dirty="0" err="1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</a:t>
            </a:r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Starting </a:t>
            </a:r>
            <a:r>
              <a:rPr lang="en-US" sz="1000" dirty="0" err="1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gl.report.reproducibility</a:t>
            </a:r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Processing </a:t>
            </a:r>
            <a:r>
              <a:rPr lang="en-US" sz="1000" dirty="0" err="1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genlight</a:t>
            </a:r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object with SNP data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Reporting Repeatability by Locus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No. of loci = 255 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No. of individuals = 250 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Minimum      :  0.959459 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1st quartile :  1 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Median       :  1 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Mean         :  0.9981525 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3r quartile  :  1 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Maximum      :  1 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Missing Rate Overall:  0.12 </a:t>
            </a:r>
          </a:p>
          <a:p>
            <a:endParaRPr lang="en-US" sz="1000" dirty="0">
              <a:solidFill>
                <a:srgbClr val="33CC3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Quantile Threshold Retained Percent Filtered Percent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   100%  1.000000      214    83.9       41    16.1</a:t>
            </a:r>
          </a:p>
          <a:p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……………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     20%  1.000000      214    83.9       41    16.1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    15%  0.997674      217    85.1       38    14.9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    10%  0.994536      230    90.2       25     9.8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       5%  0.984694      243    95.3       12     4.7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       0%  0.959459      255   100.0        0     0.0</a:t>
            </a:r>
          </a:p>
          <a:p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Completed: </a:t>
            </a:r>
            <a:r>
              <a:rPr lang="en-US" sz="1000" dirty="0" err="1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gl.report.reproducibility</a:t>
            </a:r>
            <a:r>
              <a:rPr lang="en-US" sz="1000" dirty="0">
                <a:solidFill>
                  <a:srgbClr val="33CC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9C5185-EF24-9AB6-119C-B6600220E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352" y="1249688"/>
            <a:ext cx="419048" cy="419048"/>
          </a:xfrm>
          <a:prstGeom prst="rect">
            <a:avLst/>
          </a:prstGeom>
        </p:spPr>
      </p:pic>
      <p:pic>
        <p:nvPicPr>
          <p:cNvPr id="12" name="Picture 11" descr="A graph with blue lines&#10;&#10;Description automatically generated">
            <a:extLst>
              <a:ext uri="{FF2B5EF4-FFF2-40B4-BE49-F238E27FC236}">
                <a16:creationId xmlns:a16="http://schemas.microsoft.com/office/drawing/2014/main" id="{050E7EF9-B364-028B-4F5A-199A65548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730" y="2446986"/>
            <a:ext cx="5004005" cy="4240431"/>
          </a:xfrm>
          <a:prstGeom prst="rect">
            <a:avLst/>
          </a:prstGeom>
          <a:ln>
            <a:solidFill>
              <a:srgbClr val="C00000"/>
            </a:solidFill>
          </a:ln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6DA2B6B-235F-3829-D68B-37E5D1A7DBC5}"/>
              </a:ext>
            </a:extLst>
          </p:cNvPr>
          <p:cNvCxnSpPr/>
          <p:nvPr/>
        </p:nvCxnSpPr>
        <p:spPr>
          <a:xfrm>
            <a:off x="11036929" y="4619525"/>
            <a:ext cx="0" cy="137764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C61220C-0837-FC94-4957-52DC4CAADADA}"/>
              </a:ext>
            </a:extLst>
          </p:cNvPr>
          <p:cNvCxnSpPr/>
          <p:nvPr/>
        </p:nvCxnSpPr>
        <p:spPr>
          <a:xfrm flipH="1">
            <a:off x="10452842" y="4627580"/>
            <a:ext cx="584088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7FDA76-39A2-97F1-33BC-C3B8D370C039}"/>
              </a:ext>
            </a:extLst>
          </p:cNvPr>
          <p:cNvCxnSpPr/>
          <p:nvPr/>
        </p:nvCxnSpPr>
        <p:spPr>
          <a:xfrm flipH="1">
            <a:off x="10444114" y="5984410"/>
            <a:ext cx="584088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9C480CD-75FB-12CF-30D7-58297752D381}"/>
              </a:ext>
            </a:extLst>
          </p:cNvPr>
          <p:cNvSpPr txBox="1"/>
          <p:nvPr/>
        </p:nvSpPr>
        <p:spPr>
          <a:xfrm>
            <a:off x="10199064" y="4965949"/>
            <a:ext cx="682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Filter</a:t>
            </a:r>
          </a:p>
          <a:p>
            <a:pPr algn="r"/>
            <a:r>
              <a:rPr lang="en-US" dirty="0"/>
              <a:t>out?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341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9A6EEC-C05F-4014-FE18-54CD4DD29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9987BC-92EF-6D10-6CF9-D6D71BCA2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44CA150-1237-D0BB-29D7-1DC5CB359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D7107D-5BC7-7EC3-5816-2983DA012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ED80EB-71C9-CD05-1456-E19E08F3C969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D56676-9B15-612C-C907-4228C23FB67A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AC04C5-689F-78FF-F956-6CA0925FEE17}"/>
              </a:ext>
            </a:extLst>
          </p:cNvPr>
          <p:cNvSpPr txBox="1"/>
          <p:nvPr/>
        </p:nvSpPr>
        <p:spPr>
          <a:xfrm>
            <a:off x="4556681" y="1270961"/>
            <a:ext cx="4717015" cy="46166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You get the gist …..</a:t>
            </a:r>
          </a:p>
          <a:p>
            <a:endParaRPr lang="en-US" dirty="0"/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gl.report.callrate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gl.report.reproducibility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gl.report.secondaries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gl.report.rdepth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gl.report.monomorphs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gl.report.overhang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gl.report.hamming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gl.report.overshoot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gl.report.locmetric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7338"/>
            <a:r>
              <a:rPr lang="en-US" sz="2400" dirty="0">
                <a:solidFill>
                  <a:srgbClr val="0033CC"/>
                </a:solidFill>
              </a:rPr>
              <a:t>……………………. </a:t>
            </a:r>
            <a:r>
              <a:rPr lang="en-US" sz="2400" dirty="0" err="1">
                <a:solidFill>
                  <a:srgbClr val="0033CC"/>
                </a:solidFill>
              </a:rPr>
              <a:t>etc</a:t>
            </a:r>
            <a:endParaRPr lang="en-US" sz="2400" dirty="0">
              <a:solidFill>
                <a:srgbClr val="0033CC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C6571A-1F73-0BE9-994B-C8013659D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578" y="2280906"/>
            <a:ext cx="419048" cy="4190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3B3061-862B-A4EA-0A3F-D182B2D5EAD0}"/>
              </a:ext>
            </a:extLst>
          </p:cNvPr>
          <p:cNvSpPr txBox="1"/>
          <p:nvPr/>
        </p:nvSpPr>
        <p:spPr>
          <a:xfrm>
            <a:off x="695610" y="4994961"/>
            <a:ext cx="2843905" cy="646331"/>
          </a:xfrm>
          <a:prstGeom prst="rect">
            <a:avLst/>
          </a:prstGeom>
          <a:noFill/>
          <a:ln>
            <a:solidFill>
              <a:srgbClr val="C00000"/>
            </a:solidFill>
            <a:prstDash val="solid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Try some of these in your own time</a:t>
            </a:r>
            <a:endParaRPr lang="en-AU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D67F615-C331-2EC6-9D34-553CE9FC2CF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2728" y="4721320"/>
            <a:ext cx="419048" cy="4190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7D121E5-97A4-C736-628F-7FACB590B2DC}"/>
              </a:ext>
            </a:extLst>
          </p:cNvPr>
          <p:cNvSpPr txBox="1"/>
          <p:nvPr/>
        </p:nvSpPr>
        <p:spPr>
          <a:xfrm>
            <a:off x="9976834" y="725510"/>
            <a:ext cx="2082084" cy="40010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Keep up …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testset.gl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nInd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nLoc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nPop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popNames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indNames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locNames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table(pop(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as.matrix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)[1:7,1:5]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gl.set.verbosity</a:t>
            </a:r>
            <a:r>
              <a:rPr lang="en-US" sz="1000" dirty="0">
                <a:solidFill>
                  <a:srgbClr val="0033CC"/>
                </a:solidFill>
              </a:rPr>
              <a:t>(3)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gl,method</a:t>
            </a:r>
            <a:r>
              <a:rPr lang="en-US" sz="1000" dirty="0">
                <a:solidFill>
                  <a:srgbClr val="0033CC"/>
                </a:solidFill>
              </a:rPr>
              <a:t>="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")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gl.report.reproducibility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endParaRPr lang="en-US" sz="1200" dirty="0">
              <a:solidFill>
                <a:srgbClr val="0033CC"/>
              </a:solidFill>
            </a:endParaRPr>
          </a:p>
          <a:p>
            <a:endParaRPr lang="en-US" sz="1200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21CEE4D-180F-BEF7-1224-938E535F5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5936" y="552990"/>
            <a:ext cx="419048" cy="419048"/>
          </a:xfrm>
          <a:prstGeom prst="rect">
            <a:avLst/>
          </a:prstGeom>
        </p:spPr>
      </p:pic>
      <p:pic>
        <p:nvPicPr>
          <p:cNvPr id="4" name="Picture 3" descr="A book cover with a bird on a branch&#10;&#10;Description automatically generated">
            <a:extLst>
              <a:ext uri="{FF2B5EF4-FFF2-40B4-BE49-F238E27FC236}">
                <a16:creationId xmlns:a16="http://schemas.microsoft.com/office/drawing/2014/main" id="{08AABEC1-7494-7D63-BE95-69AE32420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5316" y="4284370"/>
            <a:ext cx="1783541" cy="2296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88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DED23B-5D37-6334-9C9B-975A44A41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50494AA-8831-7E98-54E7-4144991D7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66FA7A-8BA7-F2D7-F114-AB0DC8C07F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2755CA-7E37-F5E7-DFB7-7A6844D1D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F7A5FD-AF5C-1197-DBA0-86EDB64D11CA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0EB126-18CC-55F7-E9C6-64441376CAD6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739224-1791-C75C-0144-952982184CBD}"/>
              </a:ext>
            </a:extLst>
          </p:cNvPr>
          <p:cNvSpPr txBox="1"/>
          <p:nvPr/>
        </p:nvSpPr>
        <p:spPr>
          <a:xfrm>
            <a:off x="3966693" y="1498488"/>
            <a:ext cx="5294125" cy="46166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 err="1"/>
              <a:t>Subsetting</a:t>
            </a:r>
            <a:r>
              <a:rPr lang="en-US" sz="3600" dirty="0"/>
              <a:t> your data</a:t>
            </a:r>
          </a:p>
          <a:p>
            <a:endParaRPr lang="en-US" dirty="0"/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gl.keep.ind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gl.drop.ind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gl.keep.loc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gl.drop.loc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gl.keep.pop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gl.drop.pop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gl.merge.pop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gl.subsample.ind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gl.subsample.loc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7338"/>
            <a:r>
              <a:rPr lang="en-US" sz="2400" dirty="0">
                <a:solidFill>
                  <a:srgbClr val="0033CC"/>
                </a:solidFill>
              </a:rPr>
              <a:t>……………………. </a:t>
            </a:r>
            <a:r>
              <a:rPr lang="en-US" sz="2400" dirty="0" err="1">
                <a:solidFill>
                  <a:srgbClr val="0033CC"/>
                </a:solidFill>
              </a:rPr>
              <a:t>etc</a:t>
            </a:r>
            <a:endParaRPr lang="en-US" sz="2400" dirty="0">
              <a:solidFill>
                <a:srgbClr val="0033CC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13BB3F-1CD4-4BA2-A62F-AFEFD1F1E1EA}"/>
              </a:ext>
            </a:extLst>
          </p:cNvPr>
          <p:cNvSpPr txBox="1"/>
          <p:nvPr/>
        </p:nvSpPr>
        <p:spPr>
          <a:xfrm>
            <a:off x="9976834" y="725510"/>
            <a:ext cx="2082084" cy="40010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Keep up …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testset.gl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nInd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nLoc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nPop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popNames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indNames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locNames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table(pop(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as.matrix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)[1:7,1:5]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gl.set.verbosity</a:t>
            </a:r>
            <a:r>
              <a:rPr lang="en-US" sz="1000" dirty="0">
                <a:solidFill>
                  <a:srgbClr val="0033CC"/>
                </a:solidFill>
              </a:rPr>
              <a:t>(3)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gl,method</a:t>
            </a:r>
            <a:r>
              <a:rPr lang="en-US" sz="1000" dirty="0">
                <a:solidFill>
                  <a:srgbClr val="0033CC"/>
                </a:solidFill>
              </a:rPr>
              <a:t>="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")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gl.report.reproducibility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endParaRPr lang="en-US" sz="1200" dirty="0">
              <a:solidFill>
                <a:srgbClr val="0033CC"/>
              </a:solidFill>
            </a:endParaRPr>
          </a:p>
          <a:p>
            <a:endParaRPr lang="en-US" sz="1200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7DB153C-8FCD-D51A-7880-4EC48650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5936" y="552990"/>
            <a:ext cx="419048" cy="419048"/>
          </a:xfrm>
          <a:prstGeom prst="rect">
            <a:avLst/>
          </a:prstGeom>
        </p:spPr>
      </p:pic>
      <p:pic>
        <p:nvPicPr>
          <p:cNvPr id="10" name="Picture 9" descr="A book cover with a bird on a branch&#10;&#10;Description automatically generated">
            <a:extLst>
              <a:ext uri="{FF2B5EF4-FFF2-40B4-BE49-F238E27FC236}">
                <a16:creationId xmlns:a16="http://schemas.microsoft.com/office/drawing/2014/main" id="{7A408ED9-92D3-E8A8-A15F-028CEE084E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8042" y="4314421"/>
            <a:ext cx="1783541" cy="22960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1F311B9-699E-11DF-C4F7-5D630CEDC247}"/>
              </a:ext>
            </a:extLst>
          </p:cNvPr>
          <p:cNvSpPr txBox="1"/>
          <p:nvPr/>
        </p:nvSpPr>
        <p:spPr>
          <a:xfrm>
            <a:off x="695610" y="4994961"/>
            <a:ext cx="2843905" cy="646331"/>
          </a:xfrm>
          <a:prstGeom prst="rect">
            <a:avLst/>
          </a:prstGeom>
          <a:noFill/>
          <a:ln>
            <a:solidFill>
              <a:srgbClr val="C00000"/>
            </a:solidFill>
            <a:prstDash val="solid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Try some of these in your own time</a:t>
            </a:r>
            <a:endParaRPr lang="en-AU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6256479-1864-98CE-C78B-E9C73352DFC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2728" y="4721320"/>
            <a:ext cx="419048" cy="4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5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9A6EEC-C05F-4014-FE18-54CD4DD29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9987BC-92EF-6D10-6CF9-D6D71BCA2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44CA150-1237-D0BB-29D7-1DC5CB359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D7107D-5BC7-7EC3-5816-2983DA012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ED80EB-71C9-CD05-1456-E19E08F3C969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D56676-9B15-612C-C907-4228C23FB67A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Basic Filtering </a:t>
            </a:r>
            <a:br>
              <a:rPr lang="en-US" sz="2400" dirty="0">
                <a:latin typeface="Trade Gothic Next Light"/>
              </a:rPr>
            </a:br>
            <a:r>
              <a:rPr lang="en-US" sz="1400" dirty="0"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AC04C5-689F-78FF-F956-6CA0925FEE17}"/>
              </a:ext>
            </a:extLst>
          </p:cNvPr>
          <p:cNvSpPr txBox="1"/>
          <p:nvPr/>
        </p:nvSpPr>
        <p:spPr>
          <a:xfrm>
            <a:off x="4556681" y="1270961"/>
            <a:ext cx="4717015" cy="51706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Recall …..</a:t>
            </a:r>
            <a:endParaRPr lang="en-AU" sz="3600" dirty="0"/>
          </a:p>
          <a:p>
            <a:endParaRPr lang="en-US" dirty="0"/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report</a:t>
            </a:r>
            <a:r>
              <a:rPr lang="en-US" sz="2400" dirty="0" err="1">
                <a:solidFill>
                  <a:srgbClr val="0033CC"/>
                </a:solidFill>
              </a:rPr>
              <a:t>.callrate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report</a:t>
            </a:r>
            <a:r>
              <a:rPr lang="en-US" sz="2400" dirty="0" err="1">
                <a:solidFill>
                  <a:srgbClr val="0033CC"/>
                </a:solidFill>
              </a:rPr>
              <a:t>.reproducibility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report</a:t>
            </a:r>
            <a:r>
              <a:rPr lang="en-US" sz="2400" dirty="0" err="1">
                <a:solidFill>
                  <a:srgbClr val="0033CC"/>
                </a:solidFill>
              </a:rPr>
              <a:t>.secondaries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report</a:t>
            </a:r>
            <a:r>
              <a:rPr lang="en-US" sz="2400" dirty="0" err="1">
                <a:solidFill>
                  <a:srgbClr val="0033CC"/>
                </a:solidFill>
              </a:rPr>
              <a:t>.rdepth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report</a:t>
            </a:r>
            <a:r>
              <a:rPr lang="en-US" sz="2400" dirty="0" err="1">
                <a:solidFill>
                  <a:srgbClr val="0033CC"/>
                </a:solidFill>
              </a:rPr>
              <a:t>.monomorphs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report</a:t>
            </a:r>
            <a:r>
              <a:rPr lang="en-US" sz="2400" dirty="0" err="1">
                <a:solidFill>
                  <a:srgbClr val="0033CC"/>
                </a:solidFill>
              </a:rPr>
              <a:t>.overhang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report</a:t>
            </a:r>
            <a:r>
              <a:rPr lang="en-US" sz="2400" dirty="0" err="1">
                <a:solidFill>
                  <a:srgbClr val="0033CC"/>
                </a:solidFill>
              </a:rPr>
              <a:t>.hamming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report</a:t>
            </a:r>
            <a:r>
              <a:rPr lang="en-US" sz="2400" dirty="0" err="1">
                <a:solidFill>
                  <a:srgbClr val="0033CC"/>
                </a:solidFill>
              </a:rPr>
              <a:t>.overshoot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report</a:t>
            </a:r>
            <a:r>
              <a:rPr lang="en-US" sz="2400" dirty="0" err="1">
                <a:solidFill>
                  <a:srgbClr val="0033CC"/>
                </a:solidFill>
              </a:rPr>
              <a:t>.locmetric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7338"/>
            <a:r>
              <a:rPr lang="en-US" sz="2400" dirty="0">
                <a:solidFill>
                  <a:srgbClr val="0033CC"/>
                </a:solidFill>
              </a:rPr>
              <a:t>……………………. </a:t>
            </a:r>
            <a:r>
              <a:rPr lang="en-US" sz="2400" dirty="0" err="1">
                <a:solidFill>
                  <a:srgbClr val="0033CC"/>
                </a:solidFill>
              </a:rPr>
              <a:t>etc</a:t>
            </a:r>
            <a:endParaRPr lang="en-US" sz="2400" dirty="0">
              <a:solidFill>
                <a:srgbClr val="0033CC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C6571A-1F73-0BE9-994B-C8013659D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578" y="2280906"/>
            <a:ext cx="419048" cy="4190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7D121E5-97A4-C736-628F-7FACB590B2DC}"/>
              </a:ext>
            </a:extLst>
          </p:cNvPr>
          <p:cNvSpPr txBox="1"/>
          <p:nvPr/>
        </p:nvSpPr>
        <p:spPr>
          <a:xfrm>
            <a:off x="9976834" y="725510"/>
            <a:ext cx="2082084" cy="40010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Keep up …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testset.gl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nInd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nLoc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nPop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popNames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indNames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locNames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table(pop(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as.matrix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)[1:7,1:5]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gl.set.verbosity</a:t>
            </a:r>
            <a:r>
              <a:rPr lang="en-US" sz="1000" dirty="0">
                <a:solidFill>
                  <a:srgbClr val="0033CC"/>
                </a:solidFill>
              </a:rPr>
              <a:t>(3)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gl,method</a:t>
            </a:r>
            <a:r>
              <a:rPr lang="en-US" sz="1000" dirty="0">
                <a:solidFill>
                  <a:srgbClr val="0033CC"/>
                </a:solidFill>
              </a:rPr>
              <a:t>="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")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gl.report.reproducibility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endParaRPr lang="en-US" sz="1200" dirty="0">
              <a:solidFill>
                <a:srgbClr val="0033CC"/>
              </a:solidFill>
            </a:endParaRPr>
          </a:p>
          <a:p>
            <a:endParaRPr lang="en-US" sz="1200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21CEE4D-180F-BEF7-1224-938E535F5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5936" y="552990"/>
            <a:ext cx="419048" cy="4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54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9A6EEC-C05F-4014-FE18-54CD4DD29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B9987BC-92EF-6D10-6CF9-D6D71BCA2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44CA150-1237-D0BB-29D7-1DC5CB359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D7107D-5BC7-7EC3-5816-2983DA012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ED80EB-71C9-CD05-1456-E19E08F3C969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D56676-9B15-612C-C907-4228C23FB67A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Basic Filtering </a:t>
            </a:r>
            <a:br>
              <a:rPr lang="en-US" sz="2400" dirty="0">
                <a:latin typeface="Trade Gothic Next Light"/>
              </a:rPr>
            </a:br>
            <a:r>
              <a:rPr lang="en-US" sz="1400" dirty="0"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AC04C5-689F-78FF-F956-6CA0925FEE17}"/>
              </a:ext>
            </a:extLst>
          </p:cNvPr>
          <p:cNvSpPr txBox="1"/>
          <p:nvPr/>
        </p:nvSpPr>
        <p:spPr>
          <a:xfrm>
            <a:off x="4556681" y="1270961"/>
            <a:ext cx="4717015" cy="51090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Basic Filtering</a:t>
            </a:r>
          </a:p>
          <a:p>
            <a:endParaRPr lang="en-US" dirty="0"/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.callrate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.reproducibility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.secondaries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.rdepth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.monomorphs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.overhang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.hamming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4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.overshoot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report</a:t>
            </a:r>
            <a:r>
              <a:rPr lang="en-US" sz="2400" dirty="0" err="1">
                <a:solidFill>
                  <a:srgbClr val="0033CC"/>
                </a:solidFill>
              </a:rPr>
              <a:t>.locmetric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7338"/>
            <a:r>
              <a:rPr lang="en-US" sz="2400" dirty="0">
                <a:solidFill>
                  <a:srgbClr val="0033CC"/>
                </a:solidFill>
              </a:rPr>
              <a:t>……………………. </a:t>
            </a:r>
            <a:r>
              <a:rPr lang="en-US" sz="2400" dirty="0" err="1">
                <a:solidFill>
                  <a:srgbClr val="0033CC"/>
                </a:solidFill>
              </a:rPr>
              <a:t>etc</a:t>
            </a:r>
            <a:endParaRPr lang="en-US" sz="2400" dirty="0">
              <a:solidFill>
                <a:srgbClr val="0033CC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C6571A-1F73-0BE9-994B-C8013659D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578" y="2280906"/>
            <a:ext cx="419048" cy="4190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7D121E5-97A4-C736-628F-7FACB590B2DC}"/>
              </a:ext>
            </a:extLst>
          </p:cNvPr>
          <p:cNvSpPr txBox="1"/>
          <p:nvPr/>
        </p:nvSpPr>
        <p:spPr>
          <a:xfrm>
            <a:off x="9976834" y="725510"/>
            <a:ext cx="2082084" cy="40010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Keep up …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testset.gl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nInd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nLoc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nPop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popNames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indNames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locNames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table(pop(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as.matrix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)[1:7,1:5]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gl.set.verbosity</a:t>
            </a:r>
            <a:r>
              <a:rPr lang="en-US" sz="1000" dirty="0">
                <a:solidFill>
                  <a:srgbClr val="0033CC"/>
                </a:solidFill>
              </a:rPr>
              <a:t>(3)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gl,method</a:t>
            </a:r>
            <a:r>
              <a:rPr lang="en-US" sz="1000" dirty="0">
                <a:solidFill>
                  <a:srgbClr val="0033CC"/>
                </a:solidFill>
              </a:rPr>
              <a:t>="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")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gl.report.reproducibility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endParaRPr lang="en-US" sz="1200" dirty="0">
              <a:solidFill>
                <a:srgbClr val="0033CC"/>
              </a:solidFill>
            </a:endParaRPr>
          </a:p>
          <a:p>
            <a:endParaRPr lang="en-US" sz="1200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21CEE4D-180F-BEF7-1224-938E535F5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5936" y="552990"/>
            <a:ext cx="419048" cy="4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20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55FBF3-046D-A920-35AA-A2C6FAF13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3AF553-64EA-938D-DD45-3C68D1A5D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2172A1-1648-2BF4-AC30-AAC9A62F4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477A20-A50E-3D9F-2988-268DF4A3E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9EA072-9DB4-8586-15AD-38EDFF5D0895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74689A-5D2D-A627-B764-522AF88D8D4F}"/>
              </a:ext>
            </a:extLst>
          </p:cNvPr>
          <p:cNvSpPr txBox="1"/>
          <p:nvPr/>
        </p:nvSpPr>
        <p:spPr>
          <a:xfrm>
            <a:off x="4499492" y="439073"/>
            <a:ext cx="6614295" cy="49552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Recall …..</a:t>
            </a:r>
            <a:endParaRPr lang="en-AU" sz="3600" dirty="0"/>
          </a:p>
          <a:p>
            <a:endParaRPr lang="en-US" dirty="0">
              <a:solidFill>
                <a:srgbClr val="0033CC"/>
              </a:solidFill>
            </a:endParaRPr>
          </a:p>
          <a:p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 &lt;- testset.gl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gl.set.verbosity</a:t>
            </a:r>
            <a:r>
              <a:rPr lang="en-US" dirty="0">
                <a:solidFill>
                  <a:srgbClr val="0033CC"/>
                </a:solidFill>
              </a:rPr>
              <a:t>(3)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gl.report.callrate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gl.report.callrate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gl,method</a:t>
            </a:r>
            <a:r>
              <a:rPr lang="en-US" dirty="0">
                <a:solidFill>
                  <a:srgbClr val="0033CC"/>
                </a:solidFill>
              </a:rPr>
              <a:t>="</a:t>
            </a:r>
            <a:r>
              <a:rPr lang="en-US" dirty="0" err="1">
                <a:solidFill>
                  <a:srgbClr val="0033CC"/>
                </a:solidFill>
              </a:rPr>
              <a:t>ind</a:t>
            </a:r>
            <a:r>
              <a:rPr lang="en-US" dirty="0">
                <a:solidFill>
                  <a:srgbClr val="0033CC"/>
                </a:solidFill>
              </a:rPr>
              <a:t>")</a:t>
            </a:r>
          </a:p>
          <a:p>
            <a:r>
              <a:rPr lang="en-US" sz="1000" dirty="0">
                <a:solidFill>
                  <a:srgbClr val="33CC33"/>
                </a:solidFill>
              </a:rPr>
              <a:t>Starting </a:t>
            </a:r>
            <a:r>
              <a:rPr lang="en-US" sz="1000" dirty="0" err="1">
                <a:solidFill>
                  <a:srgbClr val="33CC33"/>
                </a:solidFill>
              </a:rPr>
              <a:t>gl.report.callrate</a:t>
            </a:r>
            <a:r>
              <a:rPr lang="en-US" sz="1000" dirty="0">
                <a:solidFill>
                  <a:srgbClr val="33CC33"/>
                </a:solidFill>
              </a:rPr>
              <a:t>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Processing </a:t>
            </a:r>
            <a:r>
              <a:rPr lang="en-US" sz="1000" dirty="0" err="1">
                <a:solidFill>
                  <a:srgbClr val="33CC33"/>
                </a:solidFill>
              </a:rPr>
              <a:t>genlight</a:t>
            </a:r>
            <a:r>
              <a:rPr lang="en-US" sz="1000" dirty="0">
                <a:solidFill>
                  <a:srgbClr val="33CC33"/>
                </a:solidFill>
              </a:rPr>
              <a:t> object with SNP data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Reporting Call Rate by Individual</a:t>
            </a:r>
          </a:p>
          <a:p>
            <a:endParaRPr lang="en-US" sz="1000" dirty="0">
              <a:solidFill>
                <a:srgbClr val="33CC33"/>
              </a:solidFill>
            </a:endParaRPr>
          </a:p>
          <a:p>
            <a:r>
              <a:rPr lang="en-US" sz="1000" dirty="0">
                <a:solidFill>
                  <a:srgbClr val="33CC33"/>
                </a:solidFill>
              </a:rPr>
              <a:t>Listing 30 populations and their average </a:t>
            </a:r>
            <a:r>
              <a:rPr lang="en-US" sz="1000" dirty="0" err="1">
                <a:solidFill>
                  <a:srgbClr val="33CC33"/>
                </a:solidFill>
              </a:rPr>
              <a:t>CallRates</a:t>
            </a:r>
            <a:endParaRPr lang="en-US" sz="1000" dirty="0">
              <a:solidFill>
                <a:srgbClr val="33CC33"/>
              </a:solidFill>
            </a:endParaRPr>
          </a:p>
          <a:p>
            <a:r>
              <a:rPr lang="en-US" sz="1000" dirty="0">
                <a:solidFill>
                  <a:srgbClr val="33CC33"/>
                </a:solidFill>
              </a:rPr>
              <a:t>  Monitor again after filtering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     Population </a:t>
            </a:r>
            <a:r>
              <a:rPr lang="en-US" sz="1000" dirty="0" err="1">
                <a:solidFill>
                  <a:srgbClr val="33CC33"/>
                </a:solidFill>
              </a:rPr>
              <a:t>CallRate</a:t>
            </a:r>
            <a:r>
              <a:rPr lang="en-US" sz="1000" dirty="0">
                <a:solidFill>
                  <a:srgbClr val="33CC33"/>
                </a:solidFill>
              </a:rPr>
              <a:t>  N</a:t>
            </a:r>
          </a:p>
          <a:p>
            <a:r>
              <a:rPr lang="en-US" sz="1000" dirty="0">
                <a:solidFill>
                  <a:srgbClr val="33CC33"/>
                </a:solidFill>
              </a:rPr>
              <a:t>1     </a:t>
            </a:r>
            <a:r>
              <a:rPr lang="en-US" sz="1000" dirty="0" err="1">
                <a:solidFill>
                  <a:srgbClr val="33CC33"/>
                </a:solidFill>
              </a:rPr>
              <a:t>EmmacBrisWive</a:t>
            </a:r>
            <a:r>
              <a:rPr lang="en-US" sz="1000" dirty="0">
                <a:solidFill>
                  <a:srgbClr val="33CC33"/>
                </a:solidFill>
              </a:rPr>
              <a:t>   0.8839 10</a:t>
            </a:r>
          </a:p>
          <a:p>
            <a:r>
              <a:rPr lang="en-US" sz="1000" dirty="0">
                <a:solidFill>
                  <a:srgbClr val="33CC33"/>
                </a:solidFill>
              </a:rPr>
              <a:t>2     </a:t>
            </a:r>
            <a:r>
              <a:rPr lang="en-US" sz="1000" dirty="0" err="1">
                <a:solidFill>
                  <a:srgbClr val="33CC33"/>
                </a:solidFill>
              </a:rPr>
              <a:t>EmmacBurdMist</a:t>
            </a:r>
            <a:r>
              <a:rPr lang="en-US" sz="1000" dirty="0">
                <a:solidFill>
                  <a:srgbClr val="33CC33"/>
                </a:solidFill>
              </a:rPr>
              <a:t>   0.8808 10</a:t>
            </a:r>
          </a:p>
          <a:p>
            <a:r>
              <a:rPr lang="en-US" sz="1000" dirty="0">
                <a:solidFill>
                  <a:srgbClr val="33CC33"/>
                </a:solidFill>
              </a:rPr>
              <a:t>3     </a:t>
            </a:r>
            <a:r>
              <a:rPr lang="en-US" sz="1000" dirty="0" err="1">
                <a:solidFill>
                  <a:srgbClr val="33CC33"/>
                </a:solidFill>
              </a:rPr>
              <a:t>EmmacBurnBara</a:t>
            </a:r>
            <a:r>
              <a:rPr lang="en-US" sz="1000" dirty="0">
                <a:solidFill>
                  <a:srgbClr val="33CC33"/>
                </a:solidFill>
              </a:rPr>
              <a:t>   0.8859 11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    </a:t>
            </a:r>
            <a:r>
              <a:rPr lang="en-US" sz="1000" dirty="0"/>
              <a:t>……….</a:t>
            </a:r>
          </a:p>
          <a:p>
            <a:r>
              <a:rPr lang="en-US" sz="1000" dirty="0">
                <a:solidFill>
                  <a:srgbClr val="33CC33"/>
                </a:solidFill>
              </a:rPr>
              <a:t>Listing 20 individuals with the lowest </a:t>
            </a:r>
            <a:r>
              <a:rPr lang="en-US" sz="1000" dirty="0" err="1">
                <a:solidFill>
                  <a:srgbClr val="33CC33"/>
                </a:solidFill>
              </a:rPr>
              <a:t>CallRates</a:t>
            </a:r>
            <a:endParaRPr lang="en-US" sz="1000" dirty="0">
              <a:solidFill>
                <a:srgbClr val="33CC33"/>
              </a:solidFill>
            </a:endParaRPr>
          </a:p>
          <a:p>
            <a:r>
              <a:rPr lang="en-US" sz="1000" dirty="0">
                <a:solidFill>
                  <a:srgbClr val="33CC33"/>
                </a:solidFill>
              </a:rPr>
              <a:t>  Use this list to see which individuals will be lost on filtering by individual</a:t>
            </a:r>
          </a:p>
          <a:p>
            <a:r>
              <a:rPr lang="en-US" sz="1000" dirty="0">
                <a:solidFill>
                  <a:srgbClr val="33CC33"/>
                </a:solidFill>
              </a:rPr>
              <a:t>Individual  </a:t>
            </a:r>
            <a:r>
              <a:rPr lang="en-US" sz="1000" dirty="0" err="1">
                <a:solidFill>
                  <a:srgbClr val="33CC33"/>
                </a:solidFill>
              </a:rPr>
              <a:t>CallRate</a:t>
            </a:r>
            <a:endParaRPr lang="en-US" sz="1000" dirty="0">
              <a:solidFill>
                <a:srgbClr val="33CC33"/>
              </a:solidFill>
            </a:endParaRPr>
          </a:p>
          <a:p>
            <a:r>
              <a:rPr lang="en-US" sz="1000" dirty="0">
                <a:solidFill>
                  <a:srgbClr val="33CC33"/>
                </a:solidFill>
              </a:rPr>
              <a:t>1    AA063722 0.7490196</a:t>
            </a:r>
          </a:p>
          <a:p>
            <a:r>
              <a:rPr lang="en-US" sz="1000" dirty="0">
                <a:solidFill>
                  <a:srgbClr val="33CC33"/>
                </a:solidFill>
              </a:rPr>
              <a:t>2    AA063726 0.7490196</a:t>
            </a:r>
          </a:p>
          <a:p>
            <a:r>
              <a:rPr lang="en-US" sz="1000" dirty="0">
                <a:solidFill>
                  <a:srgbClr val="33CC33"/>
                </a:solidFill>
              </a:rPr>
              <a:t>3    AA063732 0.7647059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</a:t>
            </a:r>
            <a:r>
              <a:rPr lang="en-US" sz="1000" dirty="0"/>
              <a:t>……….</a:t>
            </a:r>
            <a:endParaRPr lang="en-US" sz="1000" dirty="0">
              <a:solidFill>
                <a:srgbClr val="33CC33"/>
              </a:solidFill>
            </a:endParaRPr>
          </a:p>
          <a:p>
            <a:r>
              <a:rPr lang="en-US" sz="1000" dirty="0">
                <a:solidFill>
                  <a:srgbClr val="33CC33"/>
                </a:solidFill>
              </a:rPr>
              <a:t>Completed: </a:t>
            </a:r>
            <a:r>
              <a:rPr lang="en-US" sz="1000" dirty="0" err="1">
                <a:solidFill>
                  <a:srgbClr val="33CC33"/>
                </a:solidFill>
              </a:rPr>
              <a:t>gl.report.callrate</a:t>
            </a:r>
            <a:r>
              <a:rPr lang="en-US" sz="1000" dirty="0">
                <a:solidFill>
                  <a:srgbClr val="33CC33"/>
                </a:solidFill>
              </a:rPr>
              <a:t> </a:t>
            </a:r>
            <a:endParaRPr lang="en-US" sz="1000" dirty="0">
              <a:solidFill>
                <a:srgbClr val="0033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731337-B2B1-21A5-ECB3-336BB4230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352" y="1249688"/>
            <a:ext cx="419048" cy="419048"/>
          </a:xfrm>
          <a:prstGeom prst="rect">
            <a:avLst/>
          </a:prstGeom>
        </p:spPr>
      </p:pic>
      <p:pic>
        <p:nvPicPr>
          <p:cNvPr id="6" name="Picture 5" descr="A graph of a number of blue and white bars&#10;&#10;Description automatically generated with medium confidence">
            <a:extLst>
              <a:ext uri="{FF2B5EF4-FFF2-40B4-BE49-F238E27FC236}">
                <a16:creationId xmlns:a16="http://schemas.microsoft.com/office/drawing/2014/main" id="{6F3F7115-E70D-D836-DB0C-11594BD3DD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440" y="2396775"/>
            <a:ext cx="4991229" cy="4229604"/>
          </a:xfrm>
          <a:prstGeom prst="rect">
            <a:avLst/>
          </a:prstGeom>
          <a:ln>
            <a:solidFill>
              <a:srgbClr val="C00000"/>
            </a:solidFill>
          </a:ln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E3C907E-159C-373F-C52F-EE5695AA9833}"/>
              </a:ext>
            </a:extLst>
          </p:cNvPr>
          <p:cNvCxnSpPr/>
          <p:nvPr/>
        </p:nvCxnSpPr>
        <p:spPr>
          <a:xfrm>
            <a:off x="8233628" y="4306140"/>
            <a:ext cx="0" cy="137764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F98E20-B7DE-70A4-16A8-7A734BCC2E6A}"/>
              </a:ext>
            </a:extLst>
          </p:cNvPr>
          <p:cNvCxnSpPr/>
          <p:nvPr/>
        </p:nvCxnSpPr>
        <p:spPr>
          <a:xfrm flipH="1">
            <a:off x="7649541" y="4314195"/>
            <a:ext cx="584088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2B55365-74E8-8597-BBCF-21E4BF3B4369}"/>
              </a:ext>
            </a:extLst>
          </p:cNvPr>
          <p:cNvCxnSpPr/>
          <p:nvPr/>
        </p:nvCxnSpPr>
        <p:spPr>
          <a:xfrm flipH="1">
            <a:off x="7640813" y="5671025"/>
            <a:ext cx="584088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4DFB7CE-FE0A-400F-2560-AB7249CA5018}"/>
              </a:ext>
            </a:extLst>
          </p:cNvPr>
          <p:cNvSpPr txBox="1"/>
          <p:nvPr/>
        </p:nvSpPr>
        <p:spPr>
          <a:xfrm>
            <a:off x="7395763" y="4652564"/>
            <a:ext cx="682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Filter</a:t>
            </a:r>
          </a:p>
          <a:p>
            <a:pPr algn="r"/>
            <a:r>
              <a:rPr lang="en-US" dirty="0"/>
              <a:t>out?</a:t>
            </a:r>
            <a:endParaRPr lang="en-AU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8C81496-A5DF-7415-5236-77D08B32777E}"/>
              </a:ext>
            </a:extLst>
          </p:cNvPr>
          <p:cNvCxnSpPr/>
          <p:nvPr/>
        </p:nvCxnSpPr>
        <p:spPr>
          <a:xfrm flipV="1">
            <a:off x="3222555" y="4821748"/>
            <a:ext cx="1309163" cy="696878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53EA041-E21D-34DB-1364-AA5D9525F4AC}"/>
              </a:ext>
            </a:extLst>
          </p:cNvPr>
          <p:cNvSpPr txBox="1"/>
          <p:nvPr/>
        </p:nvSpPr>
        <p:spPr>
          <a:xfrm>
            <a:off x="2557903" y="5180257"/>
            <a:ext cx="898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Who will be lost?</a:t>
            </a:r>
            <a:endParaRPr lang="en-A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BAD232-E94D-96EF-0B2F-CA4EA92DD22A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Basic Filtering </a:t>
            </a:r>
            <a:br>
              <a:rPr lang="en-US" sz="2400" dirty="0">
                <a:latin typeface="Trade Gothic Next Light"/>
              </a:rPr>
            </a:br>
            <a:r>
              <a:rPr lang="en-US" sz="1400" dirty="0"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</p:spTree>
    <p:extLst>
      <p:ext uri="{BB962C8B-B14F-4D97-AF65-F5344CB8AC3E}">
        <p14:creationId xmlns:p14="http://schemas.microsoft.com/office/powerpoint/2010/main" val="2454469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55FBF3-046D-A920-35AA-A2C6FAF13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3AF553-64EA-938D-DD45-3C68D1A5D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2172A1-1648-2BF4-AC30-AAC9A62F4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477A20-A50E-3D9F-2988-268DF4A3E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9EA072-9DB4-8586-15AD-38EDFF5D0895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74689A-5D2D-A627-B764-522AF88D8D4F}"/>
              </a:ext>
            </a:extLst>
          </p:cNvPr>
          <p:cNvSpPr txBox="1"/>
          <p:nvPr/>
        </p:nvSpPr>
        <p:spPr>
          <a:xfrm>
            <a:off x="4499492" y="439073"/>
            <a:ext cx="6614295" cy="44627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 err="1"/>
              <a:t>gl.filter</a:t>
            </a:r>
            <a:r>
              <a:rPr lang="en-US" sz="3600" dirty="0"/>
              <a:t> functions</a:t>
            </a:r>
          </a:p>
          <a:p>
            <a:endParaRPr lang="en-US" dirty="0"/>
          </a:p>
          <a:p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 &lt;- testset.gl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gl.set.verbosity</a:t>
            </a:r>
            <a:r>
              <a:rPr lang="en-US" dirty="0">
                <a:solidFill>
                  <a:srgbClr val="0033CC"/>
                </a:solidFill>
              </a:rPr>
              <a:t>(3)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gl.report.callrate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gl.report.callrate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gl,method</a:t>
            </a:r>
            <a:r>
              <a:rPr lang="en-US" dirty="0">
                <a:solidFill>
                  <a:srgbClr val="0033CC"/>
                </a:solidFill>
              </a:rPr>
              <a:t>="</a:t>
            </a:r>
            <a:r>
              <a:rPr lang="en-US" dirty="0" err="1">
                <a:solidFill>
                  <a:srgbClr val="0033CC"/>
                </a:solidFill>
              </a:rPr>
              <a:t>ind</a:t>
            </a:r>
            <a:r>
              <a:rPr lang="en-US" dirty="0">
                <a:solidFill>
                  <a:srgbClr val="0033CC"/>
                </a:solidFill>
              </a:rPr>
              <a:t>")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 &lt;- </a:t>
            </a:r>
            <a:r>
              <a:rPr lang="en-US" dirty="0" err="1">
                <a:solidFill>
                  <a:srgbClr val="0033CC"/>
                </a:solidFill>
              </a:rPr>
              <a:t>gl.filter.callrate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gl,method</a:t>
            </a:r>
            <a:r>
              <a:rPr lang="en-US" dirty="0">
                <a:solidFill>
                  <a:srgbClr val="0033CC"/>
                </a:solidFill>
              </a:rPr>
              <a:t>=“</a:t>
            </a:r>
            <a:r>
              <a:rPr lang="en-US" dirty="0" err="1">
                <a:solidFill>
                  <a:srgbClr val="0033CC"/>
                </a:solidFill>
              </a:rPr>
              <a:t>ind</a:t>
            </a:r>
            <a:r>
              <a:rPr lang="en-US" dirty="0">
                <a:solidFill>
                  <a:srgbClr val="0033CC"/>
                </a:solidFill>
              </a:rPr>
              <a:t>”,threshold=0.80)</a:t>
            </a:r>
          </a:p>
          <a:p>
            <a:r>
              <a:rPr lang="en-US" sz="1000" dirty="0">
                <a:solidFill>
                  <a:srgbClr val="33CC33"/>
                </a:solidFill>
              </a:rPr>
              <a:t>Starting </a:t>
            </a:r>
            <a:r>
              <a:rPr lang="en-US" sz="1000" dirty="0" err="1">
                <a:solidFill>
                  <a:srgbClr val="33CC33"/>
                </a:solidFill>
              </a:rPr>
              <a:t>gl.filter.callrate</a:t>
            </a:r>
            <a:r>
              <a:rPr lang="en-US" sz="1000" dirty="0">
                <a:solidFill>
                  <a:srgbClr val="33CC33"/>
                </a:solidFill>
              </a:rPr>
              <a:t>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Processing </a:t>
            </a:r>
            <a:r>
              <a:rPr lang="en-US" sz="1000" dirty="0" err="1">
                <a:solidFill>
                  <a:srgbClr val="33CC33"/>
                </a:solidFill>
              </a:rPr>
              <a:t>genlight</a:t>
            </a:r>
            <a:r>
              <a:rPr lang="en-US" sz="1000" dirty="0">
                <a:solidFill>
                  <a:srgbClr val="33CC33"/>
                </a:solidFill>
              </a:rPr>
              <a:t> object with SNP data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Warning: Data may include monomorphic loci in call rate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                calculations for filtering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Recalculating Call Rate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Removing individuals based on Call Rate, threshold = 0.8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Individuals deleted (</a:t>
            </a:r>
            <a:r>
              <a:rPr lang="en-US" sz="1000" dirty="0" err="1">
                <a:solidFill>
                  <a:srgbClr val="33CC33"/>
                </a:solidFill>
              </a:rPr>
              <a:t>CallRate</a:t>
            </a:r>
            <a:r>
              <a:rPr lang="en-US" sz="1000" dirty="0">
                <a:solidFill>
                  <a:srgbClr val="33CC33"/>
                </a:solidFill>
              </a:rPr>
              <a:t> &lt;=  0.8 ):</a:t>
            </a:r>
          </a:p>
          <a:p>
            <a:r>
              <a:rPr lang="en-US" sz="1000" dirty="0">
                <a:solidFill>
                  <a:srgbClr val="33CC33"/>
                </a:solidFill>
              </a:rPr>
              <a:t>AA032760[</a:t>
            </a:r>
            <a:r>
              <a:rPr lang="en-US" sz="1000" dirty="0" err="1">
                <a:solidFill>
                  <a:srgbClr val="33CC33"/>
                </a:solidFill>
              </a:rPr>
              <a:t>EmmacMDBMaci</a:t>
            </a:r>
            <a:r>
              <a:rPr lang="en-US" sz="1000" dirty="0">
                <a:solidFill>
                  <a:srgbClr val="33CC33"/>
                </a:solidFill>
              </a:rPr>
              <a:t>], AA063718[</a:t>
            </a:r>
            <a:r>
              <a:rPr lang="en-US" sz="1000" dirty="0" err="1">
                <a:solidFill>
                  <a:srgbClr val="33CC33"/>
                </a:solidFill>
              </a:rPr>
              <a:t>EmmacCoopAvin</a:t>
            </a:r>
            <a:r>
              <a:rPr lang="en-US" sz="1000" dirty="0">
                <a:solidFill>
                  <a:srgbClr val="33CC33"/>
                </a:solidFill>
              </a:rPr>
              <a:t>], AA063720[</a:t>
            </a:r>
            <a:r>
              <a:rPr lang="en-US" sz="1000" dirty="0" err="1">
                <a:solidFill>
                  <a:srgbClr val="33CC33"/>
                </a:solidFill>
              </a:rPr>
              <a:t>EmmacCoopAvin</a:t>
            </a:r>
            <a:r>
              <a:rPr lang="en-US" sz="1000" dirty="0">
                <a:solidFill>
                  <a:srgbClr val="33CC33"/>
                </a:solidFill>
              </a:rPr>
              <a:t>], AA063722[</a:t>
            </a:r>
            <a:r>
              <a:rPr lang="en-US" sz="1000" dirty="0" err="1">
                <a:solidFill>
                  <a:srgbClr val="33CC33"/>
                </a:solidFill>
              </a:rPr>
              <a:t>EmmacCoopAvin</a:t>
            </a:r>
            <a:r>
              <a:rPr lang="en-US" sz="1000" dirty="0">
                <a:solidFill>
                  <a:srgbClr val="33CC33"/>
                </a:solidFill>
              </a:rPr>
              <a:t>], AA063726[</a:t>
            </a:r>
            <a:r>
              <a:rPr lang="en-US" sz="1000" dirty="0" err="1">
                <a:solidFill>
                  <a:srgbClr val="33CC33"/>
                </a:solidFill>
              </a:rPr>
              <a:t>EmmacCoopAvin</a:t>
            </a:r>
            <a:r>
              <a:rPr lang="en-US" sz="1000" dirty="0">
                <a:solidFill>
                  <a:srgbClr val="33CC33"/>
                </a:solidFill>
              </a:rPr>
              <a:t>], AA063732[</a:t>
            </a:r>
            <a:r>
              <a:rPr lang="en-US" sz="1000" dirty="0" err="1">
                <a:solidFill>
                  <a:srgbClr val="33CC33"/>
                </a:solidFill>
              </a:rPr>
              <a:t>EmmacCoopAvin</a:t>
            </a:r>
            <a:r>
              <a:rPr lang="en-US" sz="1000" dirty="0">
                <a:solidFill>
                  <a:srgbClr val="33CC33"/>
                </a:solidFill>
              </a:rPr>
              <a:t>], AA063708[</a:t>
            </a:r>
            <a:r>
              <a:rPr lang="en-US" sz="1000" dirty="0" err="1">
                <a:solidFill>
                  <a:srgbClr val="33CC33"/>
                </a:solidFill>
              </a:rPr>
              <a:t>EmmacCoopAvin</a:t>
            </a:r>
            <a:r>
              <a:rPr lang="en-US" sz="1000" dirty="0">
                <a:solidFill>
                  <a:srgbClr val="33CC33"/>
                </a:solidFill>
              </a:rPr>
              <a:t>], AA063710[</a:t>
            </a:r>
            <a:r>
              <a:rPr lang="en-US" sz="1000" dirty="0" err="1">
                <a:solidFill>
                  <a:srgbClr val="33CC33"/>
                </a:solidFill>
              </a:rPr>
              <a:t>EmmacCoopAvin</a:t>
            </a:r>
            <a:r>
              <a:rPr lang="en-US" sz="1000" dirty="0">
                <a:solidFill>
                  <a:srgbClr val="33CC33"/>
                </a:solidFill>
              </a:rPr>
              <a:t>], AA063712[</a:t>
            </a:r>
            <a:r>
              <a:rPr lang="en-US" sz="1000" dirty="0" err="1">
                <a:solidFill>
                  <a:srgbClr val="33CC33"/>
                </a:solidFill>
              </a:rPr>
              <a:t>EmmacCoopAvin</a:t>
            </a:r>
            <a:r>
              <a:rPr lang="en-US" sz="1000" dirty="0">
                <a:solidFill>
                  <a:srgbClr val="33CC33"/>
                </a:solidFill>
              </a:rPr>
              <a:t>], AA063714[</a:t>
            </a:r>
            <a:r>
              <a:rPr lang="en-US" sz="1000" dirty="0" err="1">
                <a:solidFill>
                  <a:srgbClr val="33CC33"/>
                </a:solidFill>
              </a:rPr>
              <a:t>EmmacCoopAvin</a:t>
            </a:r>
            <a:r>
              <a:rPr lang="en-US" sz="1000" dirty="0">
                <a:solidFill>
                  <a:srgbClr val="33CC33"/>
                </a:solidFill>
              </a:rPr>
              <a:t>], AA063716[</a:t>
            </a:r>
            <a:r>
              <a:rPr lang="en-US" sz="1000" dirty="0" err="1">
                <a:solidFill>
                  <a:srgbClr val="33CC33"/>
                </a:solidFill>
              </a:rPr>
              <a:t>EmmacCoopAvin</a:t>
            </a:r>
            <a:r>
              <a:rPr lang="en-US" sz="1000" dirty="0">
                <a:solidFill>
                  <a:srgbClr val="33CC33"/>
                </a:solidFill>
              </a:rPr>
              <a:t>],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Note: Locus metrics not recalculated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Note: Resultant monomorphic loci not deleted</a:t>
            </a:r>
          </a:p>
          <a:p>
            <a:r>
              <a:rPr lang="en-US" sz="1000" dirty="0">
                <a:solidFill>
                  <a:srgbClr val="33CC33"/>
                </a:solidFill>
              </a:rPr>
              <a:t>Completed: </a:t>
            </a:r>
            <a:r>
              <a:rPr lang="en-US" sz="1000" dirty="0" err="1">
                <a:solidFill>
                  <a:srgbClr val="33CC33"/>
                </a:solidFill>
              </a:rPr>
              <a:t>gl.filter.callrate</a:t>
            </a:r>
            <a:r>
              <a:rPr lang="en-US" sz="1000" dirty="0">
                <a:solidFill>
                  <a:srgbClr val="33CC33"/>
                </a:solidFill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731337-B2B1-21A5-ECB3-336BB4230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352" y="1249688"/>
            <a:ext cx="419048" cy="41904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0CDC659-3EBB-C84D-F6EA-63C39FD73E1A}"/>
              </a:ext>
            </a:extLst>
          </p:cNvPr>
          <p:cNvCxnSpPr/>
          <p:nvPr/>
        </p:nvCxnSpPr>
        <p:spPr>
          <a:xfrm flipV="1">
            <a:off x="3225501" y="4116471"/>
            <a:ext cx="1309163" cy="696878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D78EC1D-5137-2FB0-85C7-27CE243FB379}"/>
              </a:ext>
            </a:extLst>
          </p:cNvPr>
          <p:cNvSpPr txBox="1"/>
          <p:nvPr/>
        </p:nvSpPr>
        <p:spPr>
          <a:xfrm>
            <a:off x="2189409" y="4474980"/>
            <a:ext cx="12954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Who has been discarded?</a:t>
            </a:r>
            <a:endParaRPr lang="en-AU" dirty="0"/>
          </a:p>
        </p:txBody>
      </p:sp>
      <p:pic>
        <p:nvPicPr>
          <p:cNvPr id="14" name="Picture 13" descr="A graph of different sizes of blue and red bars&#10;&#10;Description automatically generated with medium confidence">
            <a:extLst>
              <a:ext uri="{FF2B5EF4-FFF2-40B4-BE49-F238E27FC236}">
                <a16:creationId xmlns:a16="http://schemas.microsoft.com/office/drawing/2014/main" id="{41B76434-2E02-CBDF-DBF8-71F99F6906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904" y="2337093"/>
            <a:ext cx="4998497" cy="4235763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F127C60-DEAC-8A50-A8D4-A172B2BFA3B7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Basic Filtering </a:t>
            </a:r>
            <a:br>
              <a:rPr lang="en-US" sz="2400" dirty="0">
                <a:latin typeface="Trade Gothic Next Light"/>
              </a:rPr>
            </a:br>
            <a:r>
              <a:rPr lang="en-US" sz="1400" dirty="0"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</p:spTree>
    <p:extLst>
      <p:ext uri="{BB962C8B-B14F-4D97-AF65-F5344CB8AC3E}">
        <p14:creationId xmlns:p14="http://schemas.microsoft.com/office/powerpoint/2010/main" val="4013905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AA2C25-37D5-36F7-23DB-12C48DAFB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BA61D5-0912-8E7D-3CE6-68C0C07F0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F55E20D-31F9-F464-5DD6-4190FFA07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A8C4A7-80E4-D48D-9985-0ABD0C5D4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5324BA-0877-1612-B828-4675D1CA60F0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D1C0D9-029D-7DB5-EB3B-9C258B7CE400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4326F4-4F47-0EE8-921F-8FA90589ED4B}"/>
              </a:ext>
            </a:extLst>
          </p:cNvPr>
          <p:cNvSpPr txBox="1"/>
          <p:nvPr/>
        </p:nvSpPr>
        <p:spPr>
          <a:xfrm>
            <a:off x="4499492" y="439073"/>
            <a:ext cx="6614295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Quick graphical evaluation</a:t>
            </a:r>
          </a:p>
          <a:p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 &lt;- testset.gl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gl.smearplot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69F90F-6B06-5790-89B7-8C755E304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7180" y="987818"/>
            <a:ext cx="419048" cy="4190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3A2FBB-05DE-3D91-A1F0-FF0DF32972C8}"/>
              </a:ext>
            </a:extLst>
          </p:cNvPr>
          <p:cNvSpPr txBox="1"/>
          <p:nvPr/>
        </p:nvSpPr>
        <p:spPr>
          <a:xfrm>
            <a:off x="4484466" y="3545028"/>
            <a:ext cx="6614295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 &lt;- </a:t>
            </a:r>
            <a:r>
              <a:rPr lang="en-US" dirty="0" err="1">
                <a:solidFill>
                  <a:srgbClr val="0033CC"/>
                </a:solidFill>
              </a:rPr>
              <a:t>gl.filter.callrate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gl,verbose</a:t>
            </a:r>
            <a:r>
              <a:rPr lang="en-US" dirty="0">
                <a:solidFill>
                  <a:srgbClr val="0033CC"/>
                </a:solidFill>
              </a:rPr>
              <a:t>=0)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 &lt;- </a:t>
            </a:r>
            <a:r>
              <a:rPr lang="en-US" dirty="0" err="1">
                <a:solidFill>
                  <a:srgbClr val="0033CC"/>
                </a:solidFill>
              </a:rPr>
              <a:t>gl.filter.callrate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gl,method</a:t>
            </a:r>
            <a:r>
              <a:rPr lang="en-US" dirty="0">
                <a:solidFill>
                  <a:srgbClr val="0033CC"/>
                </a:solidFill>
              </a:rPr>
              <a:t>=“</a:t>
            </a:r>
            <a:r>
              <a:rPr lang="en-US" dirty="0" err="1">
                <a:solidFill>
                  <a:srgbClr val="0033CC"/>
                </a:solidFill>
              </a:rPr>
              <a:t>ind</a:t>
            </a:r>
            <a:r>
              <a:rPr lang="en-US" dirty="0">
                <a:solidFill>
                  <a:srgbClr val="0033CC"/>
                </a:solidFill>
              </a:rPr>
              <a:t>”,threshold=0.80,verbose=0)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gl.smearplot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82B9E7C-28DF-B264-8912-FEF92CD0D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2154" y="3454122"/>
            <a:ext cx="419048" cy="419048"/>
          </a:xfrm>
          <a:prstGeom prst="rect">
            <a:avLst/>
          </a:prstGeom>
        </p:spPr>
      </p:pic>
      <p:pic>
        <p:nvPicPr>
          <p:cNvPr id="17" name="Picture 16" descr="A close-up of a barcode&#10;&#10;Description automatically generated">
            <a:extLst>
              <a:ext uri="{FF2B5EF4-FFF2-40B4-BE49-F238E27FC236}">
                <a16:creationId xmlns:a16="http://schemas.microsoft.com/office/drawing/2014/main" id="{91994435-3C4F-6E33-4555-0FD621BAE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9672" y="1756446"/>
            <a:ext cx="7164947" cy="1661764"/>
          </a:xfrm>
          <a:prstGeom prst="rect">
            <a:avLst/>
          </a:prstGeom>
        </p:spPr>
      </p:pic>
      <p:pic>
        <p:nvPicPr>
          <p:cNvPr id="21" name="Picture 20" descr="A blue and red striped background&#10;&#10;Description automatically generated">
            <a:extLst>
              <a:ext uri="{FF2B5EF4-FFF2-40B4-BE49-F238E27FC236}">
                <a16:creationId xmlns:a16="http://schemas.microsoft.com/office/drawing/2014/main" id="{5536D990-0C4C-6BC4-E885-FF815A3616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794" y="4606835"/>
            <a:ext cx="7152068" cy="1693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371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8FA56-A04B-5DE7-B65B-F1C804185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569FC8-63A1-8B70-1533-3E0C2A83A1C8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AD4638-4DD0-A4CD-D535-A6703DEDCEE6}"/>
              </a:ext>
            </a:extLst>
          </p:cNvPr>
          <p:cNvSpPr txBox="1"/>
          <p:nvPr/>
        </p:nvSpPr>
        <p:spPr>
          <a:xfrm>
            <a:off x="4499492" y="439073"/>
            <a:ext cx="6925253" cy="49552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 err="1"/>
              <a:t>dartR.sexlinked</a:t>
            </a:r>
            <a:endParaRPr lang="en-US" sz="3600" dirty="0"/>
          </a:p>
          <a:p>
            <a:endParaRPr lang="en-US" dirty="0"/>
          </a:p>
          <a:p>
            <a:r>
              <a:rPr lang="en-AU" dirty="0">
                <a:solidFill>
                  <a:srgbClr val="0033CC"/>
                </a:solidFill>
              </a:rPr>
              <a:t>out &lt;- </a:t>
            </a:r>
            <a:r>
              <a:rPr lang="en-US" dirty="0" err="1">
                <a:solidFill>
                  <a:srgbClr val="0033CC"/>
                </a:solidFill>
              </a:rPr>
              <a:t>gl.report.sexlinked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, system = “</a:t>
            </a:r>
            <a:r>
              <a:rPr lang="en-US" dirty="0" err="1">
                <a:solidFill>
                  <a:srgbClr val="0033CC"/>
                </a:solidFill>
              </a:rPr>
              <a:t>xy</a:t>
            </a:r>
            <a:r>
              <a:rPr lang="en-US" dirty="0">
                <a:solidFill>
                  <a:srgbClr val="0033CC"/>
                </a:solidFill>
              </a:rPr>
              <a:t>”)</a:t>
            </a: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sz="1000" dirty="0">
              <a:solidFill>
                <a:srgbClr val="0033CC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FE6D0E-4169-18A7-F92A-4514BC837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352" y="1249688"/>
            <a:ext cx="419048" cy="41904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0EAAF3B-D748-4447-C110-D69566D795DC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Basic Filtering </a:t>
            </a:r>
            <a:br>
              <a:rPr lang="en-US" sz="2400" dirty="0">
                <a:latin typeface="Trade Gothic Next Light"/>
              </a:rPr>
            </a:br>
            <a:r>
              <a:rPr lang="en-US" sz="1400" dirty="0"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CC77102E-3971-3EE3-737F-0211ADA857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4975" y="1645071"/>
            <a:ext cx="5380828" cy="276998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Lucida Console" panose="020B0609040504020204" pitchFamily="49" charset="0"/>
              </a:rPr>
              <a:t>Starting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4E9A06"/>
                </a:solidFill>
                <a:effectLst/>
                <a:latin typeface="Lucida Console" panose="020B0609040504020204" pitchFamily="49" charset="0"/>
              </a:rPr>
              <a:t>dartR.sexlinked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rgbClr val="4E9A06"/>
              </a:solidFill>
              <a:effectLst/>
              <a:latin typeface="Lucida Console" panose="020B06090405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Lucida Console" panose="020B0609040504020204" pitchFamily="49" charset="0"/>
              </a:rPr>
              <a:t>Starting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4E9A06"/>
                </a:solidFill>
                <a:effectLst/>
                <a:latin typeface="Lucida Console" panose="020B0609040504020204" pitchFamily="49" charset="0"/>
              </a:rPr>
              <a:t>gl.drop.sexlinked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rgbClr val="4E9A06"/>
              </a:solidFill>
              <a:effectLst/>
              <a:latin typeface="Lucida Console" panose="020B06090405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Lucida Console" panose="020B0609040504020204" pitchFamily="49" charset="0"/>
              </a:rPr>
              <a:t> Processing genlight object with SNP data</a:t>
            </a:r>
            <a:endParaRPr lang="en-US" altLang="en-US" sz="1000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Detected 162 females and 211 males.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Starting phase 1. May take a while...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Building call rate plots.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Starting phase 2. May take a while...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Building heterozygosity plots.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Done building heterozygosity plots.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**FINISHED**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Total of analyzed loci: 1000.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C5060B"/>
                </a:solidFill>
                <a:latin typeface="Lucida Console" panose="020B0609040504020204" pitchFamily="49" charset="0"/>
              </a:rPr>
              <a:t>Foun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d 77 sex-linked loci: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    1 Y-linked loci (yellow)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C5060B"/>
                </a:solidFill>
                <a:latin typeface="Lucida Console" panose="020B0609040504020204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9 sex-biased loci (blue)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C5060B"/>
                </a:solidFill>
                <a:latin typeface="Lucida Console" panose="020B0609040504020204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66 X-linked loci (orange)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C5060B"/>
                </a:solidFill>
                <a:latin typeface="Lucida Console" panose="020B060904050402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 1 gametologs (green)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5060B"/>
                </a:solidFill>
                <a:effectLst/>
                <a:latin typeface="Lucida Console" panose="020B0609040504020204" pitchFamily="49" charset="0"/>
              </a:rPr>
              <a:t>And kept 923 autosomal loci (grey).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Lucida Console" panose="020B0609040504020204" pitchFamily="49" charset="0"/>
              </a:rPr>
              <a:t>Completed: :: Completed: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4E9A06"/>
                </a:solidFill>
                <a:effectLst/>
                <a:latin typeface="Lucida Console" panose="020B0609040504020204" pitchFamily="49" charset="0"/>
              </a:rPr>
              <a:t>dartR.sexlinked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Lucida Console" panose="020B0609040504020204" pitchFamily="49" charset="0"/>
              </a:rPr>
              <a:t> Completed: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4E9A06"/>
                </a:solidFill>
                <a:effectLst/>
                <a:latin typeface="Lucida Console" panose="020B0609040504020204" pitchFamily="49" charset="0"/>
              </a:rPr>
              <a:t>gl.drop.sexlinked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0DFCD8-812B-4BA9-87C5-080CD84A6D8A}"/>
              </a:ext>
            </a:extLst>
          </p:cNvPr>
          <p:cNvSpPr txBox="1"/>
          <p:nvPr/>
        </p:nvSpPr>
        <p:spPr>
          <a:xfrm>
            <a:off x="4505438" y="4462973"/>
            <a:ext cx="609407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33CC"/>
                </a:solidFill>
              </a:rPr>
              <a:t>View(out)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gl.drop.sexlinked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, system = “</a:t>
            </a:r>
            <a:r>
              <a:rPr lang="en-US" dirty="0" err="1">
                <a:solidFill>
                  <a:srgbClr val="0033CC"/>
                </a:solidFill>
              </a:rPr>
              <a:t>xy</a:t>
            </a:r>
            <a:r>
              <a:rPr lang="en-US" dirty="0">
                <a:solidFill>
                  <a:srgbClr val="0033CC"/>
                </a:solidFill>
              </a:rPr>
              <a:t>”)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gl.keep.sexlinked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, system = “</a:t>
            </a:r>
            <a:r>
              <a:rPr lang="en-US" dirty="0" err="1">
                <a:solidFill>
                  <a:srgbClr val="0033CC"/>
                </a:solidFill>
              </a:rPr>
              <a:t>xy</a:t>
            </a:r>
            <a:r>
              <a:rPr lang="en-US" dirty="0">
                <a:solidFill>
                  <a:srgbClr val="0033CC"/>
                </a:solidFill>
              </a:rPr>
              <a:t>”)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12E943C-EAC4-9F32-27AA-7529554AE864}"/>
              </a:ext>
            </a:extLst>
          </p:cNvPr>
          <p:cNvGrpSpPr/>
          <p:nvPr/>
        </p:nvGrpSpPr>
        <p:grpSpPr>
          <a:xfrm>
            <a:off x="6653049" y="649523"/>
            <a:ext cx="4718515" cy="1000274"/>
            <a:chOff x="6663559" y="621166"/>
            <a:chExt cx="4718515" cy="100027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3BF77FD-0723-F45E-DE12-1BCB39881AE8}"/>
                </a:ext>
              </a:extLst>
            </p:cNvPr>
            <p:cNvSpPr txBox="1"/>
            <p:nvPr/>
          </p:nvSpPr>
          <p:spPr>
            <a:xfrm>
              <a:off x="8786894" y="621166"/>
              <a:ext cx="2595180" cy="100027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0033CC"/>
                  </a:solidFill>
                </a:rPr>
                <a:t>gl@other$ind.metrics</a:t>
              </a:r>
              <a:endParaRPr lang="en-US" dirty="0">
                <a:solidFill>
                  <a:srgbClr val="0033CC"/>
                </a:solidFill>
              </a:endParaRPr>
            </a:p>
            <a:p>
              <a:pPr algn="ctr"/>
              <a:endParaRPr lang="en-US" sz="400" dirty="0">
                <a:solidFill>
                  <a:srgbClr val="0033CC"/>
                </a:solidFill>
              </a:endParaRPr>
            </a:p>
            <a:p>
              <a:pPr algn="ctr"/>
              <a:r>
                <a:rPr lang="en-US" dirty="0"/>
                <a:t>At least 15 males and 15 females</a:t>
              </a:r>
              <a:endParaRPr lang="en-AU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1E9ED68-77D6-FC74-00F8-3675F01DBA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63559" y="868733"/>
              <a:ext cx="2238703" cy="472550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414F06E-F808-4BF2-C0DC-F5EFB0E34EA1}"/>
              </a:ext>
            </a:extLst>
          </p:cNvPr>
          <p:cNvGrpSpPr/>
          <p:nvPr/>
        </p:nvGrpSpPr>
        <p:grpSpPr>
          <a:xfrm>
            <a:off x="8500665" y="1632703"/>
            <a:ext cx="2904398" cy="5202853"/>
            <a:chOff x="8500665" y="1632703"/>
            <a:chExt cx="2904398" cy="5202853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D781D778-3BB4-7F56-C6E4-E6561B6686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204" r="49297" b="6649"/>
            <a:stretch/>
          </p:blipFill>
          <p:spPr bwMode="auto">
            <a:xfrm>
              <a:off x="8500665" y="1682646"/>
              <a:ext cx="2841403" cy="25764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Picture 4">
              <a:extLst>
                <a:ext uri="{FF2B5EF4-FFF2-40B4-BE49-F238E27FC236}">
                  <a16:creationId xmlns:a16="http://schemas.microsoft.com/office/drawing/2014/main" id="{4C170470-5FF0-E907-C771-697D0736D3E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03" t="5204" b="6649"/>
            <a:stretch/>
          </p:blipFill>
          <p:spPr bwMode="auto">
            <a:xfrm>
              <a:off x="8642454" y="4259101"/>
              <a:ext cx="2762609" cy="25764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CAF136-CA80-1FF8-74E5-0C73420BC1F8}"/>
                </a:ext>
              </a:extLst>
            </p:cNvPr>
            <p:cNvSpPr/>
            <p:nvPr/>
          </p:nvSpPr>
          <p:spPr>
            <a:xfrm>
              <a:off x="8642453" y="1632703"/>
              <a:ext cx="2762610" cy="520285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FA725CB-FA43-9D41-A131-15CF40839C0D}"/>
              </a:ext>
            </a:extLst>
          </p:cNvPr>
          <p:cNvGrpSpPr/>
          <p:nvPr/>
        </p:nvGrpSpPr>
        <p:grpSpPr>
          <a:xfrm>
            <a:off x="5679580" y="3386786"/>
            <a:ext cx="2900737" cy="3111224"/>
            <a:chOff x="9385180" y="711564"/>
            <a:chExt cx="2900737" cy="3111224"/>
          </a:xfrm>
          <a:noFill/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4499AE1-A80A-2E04-6F84-EBC824495A55}"/>
                </a:ext>
              </a:extLst>
            </p:cNvPr>
            <p:cNvSpPr txBox="1"/>
            <p:nvPr/>
          </p:nvSpPr>
          <p:spPr>
            <a:xfrm rot="10800000" flipV="1">
              <a:off x="9385180" y="2991791"/>
              <a:ext cx="2673855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Before all other filters!</a:t>
              </a:r>
              <a:endParaRPr lang="en-AU" sz="2400" b="1" dirty="0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9146C95-F9EF-59A1-907C-C97D8B8045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90576" y="711564"/>
              <a:ext cx="1595341" cy="2280227"/>
            </a:xfrm>
            <a:prstGeom prst="straightConnector1">
              <a:avLst/>
            </a:prstGeom>
            <a:grpFill/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14014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28FAE-F01F-ECEB-CED9-E9E500AE1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86138C6E-5F2F-70D1-0DEB-AB9B74EA6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9" y="320986"/>
            <a:ext cx="6027866" cy="6027866"/>
          </a:xfrm>
          <a:prstGeom prst="rect">
            <a:avLst/>
          </a:prstGeom>
          <a:ln w="12700">
            <a:solidFill>
              <a:srgbClr val="FF0000"/>
            </a:solidFill>
          </a:ln>
        </p:spPr>
      </p:pic>
      <p:sp>
        <p:nvSpPr>
          <p:cNvPr id="4" name="Right Brace 3">
            <a:extLst>
              <a:ext uri="{FF2B5EF4-FFF2-40B4-BE49-F238E27FC236}">
                <a16:creationId xmlns:a16="http://schemas.microsoft.com/office/drawing/2014/main" id="{5683087C-A9D3-E0E3-C229-55F2DC6CB17D}"/>
              </a:ext>
            </a:extLst>
          </p:cNvPr>
          <p:cNvSpPr/>
          <p:nvPr/>
        </p:nvSpPr>
        <p:spPr>
          <a:xfrm>
            <a:off x="6253655" y="320984"/>
            <a:ext cx="399393" cy="2606541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1575477C-532C-BE9D-D148-D5FB52F3EA98}"/>
              </a:ext>
            </a:extLst>
          </p:cNvPr>
          <p:cNvSpPr/>
          <p:nvPr/>
        </p:nvSpPr>
        <p:spPr>
          <a:xfrm>
            <a:off x="6263352" y="3090784"/>
            <a:ext cx="399393" cy="2606541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FC362A-7667-0966-51DA-602D19404D89}"/>
              </a:ext>
            </a:extLst>
          </p:cNvPr>
          <p:cNvSpPr txBox="1"/>
          <p:nvPr/>
        </p:nvSpPr>
        <p:spPr>
          <a:xfrm>
            <a:off x="6463048" y="1448037"/>
            <a:ext cx="1355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Males</a:t>
            </a:r>
            <a:endParaRPr lang="en-AU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C96F5A-C70E-0EB6-365F-F4DA27064D16}"/>
              </a:ext>
            </a:extLst>
          </p:cNvPr>
          <p:cNvSpPr txBox="1"/>
          <p:nvPr/>
        </p:nvSpPr>
        <p:spPr>
          <a:xfrm>
            <a:off x="6615446" y="4209388"/>
            <a:ext cx="1355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Females</a:t>
            </a:r>
            <a:endParaRPr lang="en-AU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828515-8D0F-92CC-B733-7C2BB275F5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20984"/>
            <a:ext cx="6027868" cy="6027868"/>
          </a:xfrm>
          <a:prstGeom prst="rect">
            <a:avLst/>
          </a:prstGeom>
          <a:ln w="127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704715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15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1CA65D-DF44-6625-C672-059523BB85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70635A2-B3D2-C8DA-07FF-F0B06F208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BBCC69-5A25-AFE5-2569-77685B275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43C87C-CADC-0103-0D96-23BC4C4983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8F4A7-EE21-C69D-187C-DE1CBB978F03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367AC7-DB80-C56E-7838-80064445E6B9}"/>
              </a:ext>
            </a:extLst>
          </p:cNvPr>
          <p:cNvSpPr txBox="1"/>
          <p:nvPr/>
        </p:nvSpPr>
        <p:spPr>
          <a:xfrm>
            <a:off x="900848" y="2042979"/>
            <a:ext cx="265604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rgbClr val="000000"/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rgbClr val="000000"/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rgbClr val="000000"/>
                </a:solidFill>
                <a:latin typeface="Trade Gothic Next Light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9E70CE-085E-7B4A-98CC-69EBE5BE4F3E}"/>
              </a:ext>
            </a:extLst>
          </p:cNvPr>
          <p:cNvSpPr txBox="1"/>
          <p:nvPr/>
        </p:nvSpPr>
        <p:spPr>
          <a:xfrm>
            <a:off x="4410874" y="660624"/>
            <a:ext cx="1760320" cy="92333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is genotype data stored</a:t>
            </a:r>
            <a:endParaRPr lang="en-A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911A5B-B62E-7AFD-1420-2E50B01ABACB}"/>
              </a:ext>
            </a:extLst>
          </p:cNvPr>
          <p:cNvSpPr txBox="1"/>
          <p:nvPr/>
        </p:nvSpPr>
        <p:spPr>
          <a:xfrm>
            <a:off x="4845248" y="1832158"/>
            <a:ext cx="1760320" cy="64633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Examining contents</a:t>
            </a:r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503C05-6390-D108-08E7-1802419B83DF}"/>
              </a:ext>
            </a:extLst>
          </p:cNvPr>
          <p:cNvSpPr txBox="1"/>
          <p:nvPr/>
        </p:nvSpPr>
        <p:spPr>
          <a:xfrm>
            <a:off x="5424636" y="2798252"/>
            <a:ext cx="1760320" cy="92333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Selecting subsets of data for analysis</a:t>
            </a:r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A2E83-52F0-5A7B-8A34-1A207B66593C}"/>
              </a:ext>
            </a:extLst>
          </p:cNvPr>
          <p:cNvSpPr txBox="1"/>
          <p:nvPr/>
        </p:nvSpPr>
        <p:spPr>
          <a:xfrm>
            <a:off x="4851961" y="4070490"/>
            <a:ext cx="1760320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Basic Filtering</a:t>
            </a:r>
            <a:endParaRPr lang="en-A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F5C403-B090-3808-ACB8-BCBF97F67D31}"/>
              </a:ext>
            </a:extLst>
          </p:cNvPr>
          <p:cNvSpPr txBox="1"/>
          <p:nvPr/>
        </p:nvSpPr>
        <p:spPr>
          <a:xfrm>
            <a:off x="4352466" y="4815706"/>
            <a:ext cx="1760320" cy="64633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How to learn more</a:t>
            </a:r>
            <a:endParaRPr lang="en-AU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85305E-B287-AF33-2271-A248F62FFE86}"/>
              </a:ext>
            </a:extLst>
          </p:cNvPr>
          <p:cNvCxnSpPr/>
          <p:nvPr/>
        </p:nvCxnSpPr>
        <p:spPr>
          <a:xfrm flipH="1">
            <a:off x="3254781" y="1579052"/>
            <a:ext cx="1156091" cy="660624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54EDDB-7E2F-136C-A493-3E4FBE2838FB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3105737" y="2155324"/>
            <a:ext cx="1739511" cy="491199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7EAFD5-C9E8-B311-8EED-F236E46DA867}"/>
              </a:ext>
            </a:extLst>
          </p:cNvPr>
          <p:cNvCxnSpPr>
            <a:cxnSpLocks/>
          </p:cNvCxnSpPr>
          <p:nvPr/>
        </p:nvCxnSpPr>
        <p:spPr>
          <a:xfrm flipH="1" flipV="1">
            <a:off x="3005033" y="3041286"/>
            <a:ext cx="2423629" cy="192011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3EDE9AE-91D2-AAE8-ECB0-A8973C7EDEC2}"/>
              </a:ext>
            </a:extLst>
          </p:cNvPr>
          <p:cNvCxnSpPr>
            <a:cxnSpLocks/>
          </p:cNvCxnSpPr>
          <p:nvPr/>
        </p:nvCxnSpPr>
        <p:spPr>
          <a:xfrm flipH="1" flipV="1">
            <a:off x="3218527" y="3460219"/>
            <a:ext cx="1641488" cy="610271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FCFEF37-8E49-E26B-EE44-7DC8EA902A47}"/>
              </a:ext>
            </a:extLst>
          </p:cNvPr>
          <p:cNvCxnSpPr>
            <a:cxnSpLocks/>
          </p:cNvCxnSpPr>
          <p:nvPr/>
        </p:nvCxnSpPr>
        <p:spPr>
          <a:xfrm flipH="1" flipV="1">
            <a:off x="2509565" y="4036250"/>
            <a:ext cx="1850283" cy="782813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F6A6F0B6-5A70-8268-0559-06C186AA8F3C}"/>
              </a:ext>
            </a:extLst>
          </p:cNvPr>
          <p:cNvSpPr/>
          <p:nvPr/>
        </p:nvSpPr>
        <p:spPr>
          <a:xfrm>
            <a:off x="8322251" y="326279"/>
            <a:ext cx="2686805" cy="1595164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B82CF5-1DE4-2DE0-1C76-725AE889BDF1}"/>
              </a:ext>
            </a:extLst>
          </p:cNvPr>
          <p:cNvSpPr txBox="1"/>
          <p:nvPr/>
        </p:nvSpPr>
        <p:spPr>
          <a:xfrm>
            <a:off x="8562050" y="749239"/>
            <a:ext cx="221381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/>
              <a:t>Genlight</a:t>
            </a:r>
            <a:r>
              <a:rPr lang="en-US" sz="2400" dirty="0"/>
              <a:t> Object</a:t>
            </a:r>
          </a:p>
          <a:p>
            <a:pPr algn="ctr"/>
            <a:r>
              <a:rPr lang="en-US" sz="2400" dirty="0"/>
              <a:t>{</a:t>
            </a:r>
            <a:r>
              <a:rPr lang="en-US" sz="2400" dirty="0" err="1"/>
              <a:t>adegenet</a:t>
            </a:r>
            <a:r>
              <a:rPr lang="en-US" sz="2400" dirty="0"/>
              <a:t>}</a:t>
            </a:r>
          </a:p>
          <a:p>
            <a:endParaRPr lang="en-AU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7BA033B-CA94-BB60-F314-6A10560F98F7}"/>
              </a:ext>
            </a:extLst>
          </p:cNvPr>
          <p:cNvCxnSpPr>
            <a:stCxn id="3" idx="3"/>
          </p:cNvCxnSpPr>
          <p:nvPr/>
        </p:nvCxnSpPr>
        <p:spPr>
          <a:xfrm flipV="1">
            <a:off x="6171194" y="1119838"/>
            <a:ext cx="2134942" cy="245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close-up of a couple of people&#10;&#10;AI-generated content may be incorrect.">
            <a:extLst>
              <a:ext uri="{FF2B5EF4-FFF2-40B4-BE49-F238E27FC236}">
                <a16:creationId xmlns:a16="http://schemas.microsoft.com/office/drawing/2014/main" id="{950582D6-C943-DEDC-68AA-C790A90190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273" t="-20751" r="128603" b="20751"/>
          <a:stretch/>
        </p:blipFill>
        <p:spPr>
          <a:xfrm>
            <a:off x="3738234" y="1790471"/>
            <a:ext cx="2389322" cy="3277057"/>
          </a:xfrm>
          <a:prstGeom prst="rect">
            <a:avLst/>
          </a:prstGeom>
        </p:spPr>
      </p:pic>
      <p:pic>
        <p:nvPicPr>
          <p:cNvPr id="20" name="Picture 19" descr="A close-up of a couple of people&#10;&#10;AI-generated content may be incorrect.">
            <a:extLst>
              <a:ext uri="{FF2B5EF4-FFF2-40B4-BE49-F238E27FC236}">
                <a16:creationId xmlns:a16="http://schemas.microsoft.com/office/drawing/2014/main" id="{365F546B-EEBB-9004-7101-B6039CDB21F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" r="54086" b="13492"/>
          <a:stretch/>
        </p:blipFill>
        <p:spPr>
          <a:xfrm>
            <a:off x="10486861" y="4884213"/>
            <a:ext cx="1044389" cy="1420511"/>
          </a:xfrm>
          <a:prstGeom prst="rect">
            <a:avLst/>
          </a:prstGeom>
        </p:spPr>
      </p:pic>
      <p:pic>
        <p:nvPicPr>
          <p:cNvPr id="22" name="Picture 21" descr="A person with a beard smiling&#10;&#10;AI-generated content may be incorrect.">
            <a:extLst>
              <a:ext uri="{FF2B5EF4-FFF2-40B4-BE49-F238E27FC236}">
                <a16:creationId xmlns:a16="http://schemas.microsoft.com/office/drawing/2014/main" id="{10B2588A-9D3B-C384-9CC9-AA05C6056E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5263" y="5099995"/>
            <a:ext cx="563357" cy="81340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54F956A-D844-36BF-2D49-4C2A9D203BC8}"/>
              </a:ext>
            </a:extLst>
          </p:cNvPr>
          <p:cNvSpPr txBox="1"/>
          <p:nvPr/>
        </p:nvSpPr>
        <p:spPr>
          <a:xfrm>
            <a:off x="9378251" y="4884443"/>
            <a:ext cx="9444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800" b="1" dirty="0">
                <a:latin typeface="Arial" panose="020B0604020202020204" pitchFamily="34" charset="0"/>
                <a:cs typeface="Arial" panose="020B0604020202020204" pitchFamily="34" charset="0"/>
              </a:rPr>
              <a:t>Arthur Georges</a:t>
            </a:r>
          </a:p>
        </p:txBody>
      </p:sp>
      <p:pic>
        <p:nvPicPr>
          <p:cNvPr id="28" name="Picture 27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ACCAB4EC-06C4-E00F-0315-E448E5F37C2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613" y="6014975"/>
            <a:ext cx="960412" cy="24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41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8" grpId="0" animBg="1"/>
      <p:bldP spid="10" grpId="0" animBg="1"/>
      <p:bldP spid="24" grpId="0" animBg="1"/>
      <p:bldP spid="2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E0FCA1-098F-1534-8FC4-FC03AC935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6417AA5-46B2-9E28-A8BC-F585222FF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722A244-CCB4-F9D6-5F4A-318AE50F7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C00FDA5-433B-91D0-676A-38A4E8139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2713B0-1C32-E363-23EE-9E5C2FBD1510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B2F8DF-932D-DDCD-EF95-C6779207A492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Basic Filtering </a:t>
            </a:r>
            <a:br>
              <a:rPr lang="en-US" sz="2400" dirty="0">
                <a:latin typeface="Trade Gothic Next Light"/>
              </a:rPr>
            </a:br>
            <a:r>
              <a:rPr lang="en-US" sz="1400" dirty="0"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808053-617F-0FB6-AF5E-6F60FCE55FE4}"/>
              </a:ext>
            </a:extLst>
          </p:cNvPr>
          <p:cNvSpPr txBox="1"/>
          <p:nvPr/>
        </p:nvSpPr>
        <p:spPr>
          <a:xfrm>
            <a:off x="695610" y="4994961"/>
            <a:ext cx="2843905" cy="646331"/>
          </a:xfrm>
          <a:prstGeom prst="rect">
            <a:avLst/>
          </a:prstGeom>
          <a:noFill/>
          <a:ln>
            <a:solidFill>
              <a:srgbClr val="C00000"/>
            </a:solidFill>
            <a:prstDash val="solid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Try some of these in your own time</a:t>
            </a:r>
            <a:endParaRPr lang="en-AU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B5D7960-03CF-4A19-26BE-DD22EF2C725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2728" y="4721320"/>
            <a:ext cx="419048" cy="4190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39BD177-ACD3-5013-BF7F-717A877C64CE}"/>
              </a:ext>
            </a:extLst>
          </p:cNvPr>
          <p:cNvSpPr txBox="1"/>
          <p:nvPr/>
        </p:nvSpPr>
        <p:spPr>
          <a:xfrm>
            <a:off x="9976834" y="725510"/>
            <a:ext cx="2082084" cy="61555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Keep up …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testset.gl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nInd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nLoc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nPop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popNames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indNames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locNames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table(pop(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as.matrix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)[1:7,1:5]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gl.set.verbosity</a:t>
            </a:r>
            <a:r>
              <a:rPr lang="en-US" sz="1000" dirty="0">
                <a:solidFill>
                  <a:srgbClr val="0033CC"/>
                </a:solidFill>
              </a:rPr>
              <a:t>(3)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gl,method</a:t>
            </a:r>
            <a:r>
              <a:rPr lang="en-US" sz="1000" dirty="0">
                <a:solidFill>
                  <a:srgbClr val="0033CC"/>
                </a:solidFill>
              </a:rPr>
              <a:t>="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")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gl.report.reproducibility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gl,method</a:t>
            </a:r>
            <a:r>
              <a:rPr lang="en-US" sz="1000" dirty="0">
                <a:solidFill>
                  <a:srgbClr val="0033CC"/>
                </a:solidFill>
              </a:rPr>
              <a:t>="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")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</a:t>
            </a:r>
            <a:r>
              <a:rPr lang="en-US" sz="1000" dirty="0" err="1">
                <a:solidFill>
                  <a:srgbClr val="0033CC"/>
                </a:solidFill>
              </a:rPr>
              <a:t>gl.filter.callrate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, method=“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”, threshold=0.80)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gl.smearplot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</a:t>
            </a:r>
            <a:r>
              <a:rPr lang="en-US" sz="1000" dirty="0" err="1">
                <a:solidFill>
                  <a:srgbClr val="0033CC"/>
                </a:solidFill>
              </a:rPr>
              <a:t>gl.filter.callrate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gl,verbose</a:t>
            </a:r>
            <a:r>
              <a:rPr lang="en-US" sz="1000" dirty="0">
                <a:solidFill>
                  <a:srgbClr val="0033CC"/>
                </a:solidFill>
              </a:rPr>
              <a:t>=0)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</a:t>
            </a:r>
            <a:r>
              <a:rPr lang="en-US" sz="1000" dirty="0" err="1">
                <a:solidFill>
                  <a:srgbClr val="0033CC"/>
                </a:solidFill>
              </a:rPr>
              <a:t>gl.filter.callrate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, method=“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”, threshold=0.80, verbose=0)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gl.smearplot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endParaRPr lang="en-US" sz="1000" dirty="0">
              <a:solidFill>
                <a:srgbClr val="0033CC"/>
              </a:solidFill>
            </a:endParaRP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marL="342900" indent="-342900" algn="ctr"/>
            <a:endParaRPr lang="en-US" sz="1200" dirty="0">
              <a:solidFill>
                <a:srgbClr val="0033CC"/>
              </a:solidFill>
            </a:endParaRPr>
          </a:p>
          <a:p>
            <a:endParaRPr lang="en-US" sz="1200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E029F78-2247-FC02-E516-42D67D45B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5936" y="552990"/>
            <a:ext cx="419048" cy="41904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7840D0C-1F28-2AAB-A40A-FA3C628EEF63}"/>
              </a:ext>
            </a:extLst>
          </p:cNvPr>
          <p:cNvSpPr txBox="1"/>
          <p:nvPr/>
        </p:nvSpPr>
        <p:spPr>
          <a:xfrm>
            <a:off x="4226124" y="622724"/>
            <a:ext cx="4717015" cy="51706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Basic Filtering</a:t>
            </a:r>
          </a:p>
          <a:p>
            <a:endParaRPr lang="en-US" dirty="0"/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.callrate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.reproducibility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.secondaries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.rdepth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.monomorphs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.overhang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.hamming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filter</a:t>
            </a:r>
            <a:r>
              <a:rPr lang="en-US" sz="2400" dirty="0" err="1">
                <a:solidFill>
                  <a:srgbClr val="0033CC"/>
                </a:solidFill>
              </a:rPr>
              <a:t>.overshoot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5750" indent="-285750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rgbClr val="0033CC"/>
                </a:solidFill>
              </a:rPr>
              <a:t>gl</a:t>
            </a:r>
            <a:r>
              <a:rPr lang="en-US" sz="2400" dirty="0">
                <a:solidFill>
                  <a:srgbClr val="0033CC"/>
                </a:solidFill>
              </a:rPr>
              <a:t> &lt;- </a:t>
            </a:r>
            <a:r>
              <a:rPr lang="en-US" sz="2400" dirty="0" err="1">
                <a:solidFill>
                  <a:srgbClr val="0033CC"/>
                </a:solidFill>
              </a:rPr>
              <a:t>gl.</a:t>
            </a:r>
            <a:r>
              <a:rPr lang="en-US" sz="2800" b="1" dirty="0" err="1">
                <a:solidFill>
                  <a:srgbClr val="0033CC"/>
                </a:solidFill>
              </a:rPr>
              <a:t>report</a:t>
            </a:r>
            <a:r>
              <a:rPr lang="en-US" sz="2400" dirty="0" err="1">
                <a:solidFill>
                  <a:srgbClr val="0033CC"/>
                </a:solidFill>
              </a:rPr>
              <a:t>.locmetric</a:t>
            </a:r>
            <a:r>
              <a:rPr lang="en-US" sz="2400" dirty="0">
                <a:solidFill>
                  <a:srgbClr val="0033CC"/>
                </a:solidFill>
              </a:rPr>
              <a:t>()</a:t>
            </a:r>
          </a:p>
          <a:p>
            <a:pPr marL="287338"/>
            <a:r>
              <a:rPr lang="en-US" sz="2400" dirty="0">
                <a:solidFill>
                  <a:srgbClr val="0033CC"/>
                </a:solidFill>
              </a:rPr>
              <a:t>……………………. </a:t>
            </a:r>
            <a:r>
              <a:rPr lang="en-US" sz="2400" dirty="0" err="1">
                <a:solidFill>
                  <a:srgbClr val="0033CC"/>
                </a:solidFill>
              </a:rPr>
              <a:t>etc</a:t>
            </a:r>
            <a:endParaRPr lang="en-US" sz="2400" dirty="0">
              <a:solidFill>
                <a:srgbClr val="0033CC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61FA82B-855D-47C4-7C86-48342A942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21" y="1632669"/>
            <a:ext cx="419048" cy="419048"/>
          </a:xfrm>
          <a:prstGeom prst="rect">
            <a:avLst/>
          </a:prstGeom>
        </p:spPr>
      </p:pic>
      <p:pic>
        <p:nvPicPr>
          <p:cNvPr id="10" name="Picture 9" descr="A book cover of a book&#10;&#10;Description automatically generated">
            <a:extLst>
              <a:ext uri="{FF2B5EF4-FFF2-40B4-BE49-F238E27FC236}">
                <a16:creationId xmlns:a16="http://schemas.microsoft.com/office/drawing/2014/main" id="{46FED707-9E88-6DF9-2A98-1A99B0A08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3746" y="4442247"/>
            <a:ext cx="1568741" cy="222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1448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55FBF3-046D-A920-35AA-A2C6FAF13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3AF553-64EA-938D-DD45-3C68D1A5D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2172A1-1648-2BF4-AC30-AAC9A62F4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477A20-A50E-3D9F-2988-268DF4A3E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9EA072-9DB4-8586-15AD-38EDFF5D0895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485F30-6230-985F-1880-1B7B575C1707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2"/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74689A-5D2D-A627-B764-522AF88D8D4F}"/>
              </a:ext>
            </a:extLst>
          </p:cNvPr>
          <p:cNvSpPr txBox="1"/>
          <p:nvPr/>
        </p:nvSpPr>
        <p:spPr>
          <a:xfrm>
            <a:off x="4499492" y="439073"/>
            <a:ext cx="5139975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Tutorials</a:t>
            </a:r>
          </a:p>
          <a:p>
            <a:endParaRPr lang="en-US" dirty="0"/>
          </a:p>
          <a:p>
            <a:endParaRPr lang="en-US" dirty="0">
              <a:solidFill>
                <a:srgbClr val="0033CC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731337-B2B1-21A5-ECB3-336BB4230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352" y="1249688"/>
            <a:ext cx="419048" cy="419048"/>
          </a:xfrm>
          <a:prstGeom prst="rect">
            <a:avLst/>
          </a:prstGeom>
        </p:spPr>
      </p:pic>
      <p:pic>
        <p:nvPicPr>
          <p:cNvPr id="18" name="Picture 17" descr="A screenshot of a phone&#10;&#10;Description automatically generated">
            <a:extLst>
              <a:ext uri="{FF2B5EF4-FFF2-40B4-BE49-F238E27FC236}">
                <a16:creationId xmlns:a16="http://schemas.microsoft.com/office/drawing/2014/main" id="{DB96ACEE-2581-F6F5-6F7E-CCC800C8A4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82246">
            <a:off x="3517151" y="3868849"/>
            <a:ext cx="1645060" cy="2343876"/>
          </a:xfrm>
          <a:prstGeom prst="rect">
            <a:avLst/>
          </a:prstGeom>
        </p:spPr>
      </p:pic>
      <p:pic>
        <p:nvPicPr>
          <p:cNvPr id="20" name="Picture 19" descr="A screenshot of a book&#10;&#10;Description automatically generated">
            <a:extLst>
              <a:ext uri="{FF2B5EF4-FFF2-40B4-BE49-F238E27FC236}">
                <a16:creationId xmlns:a16="http://schemas.microsoft.com/office/drawing/2014/main" id="{90658ECA-5F31-5CE2-04EC-37B224CC26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274" y="2654584"/>
            <a:ext cx="1661937" cy="2364545"/>
          </a:xfrm>
          <a:prstGeom prst="rect">
            <a:avLst/>
          </a:prstGeom>
        </p:spPr>
      </p:pic>
      <p:pic>
        <p:nvPicPr>
          <p:cNvPr id="4" name="Picture 3" descr="A book cover with a bird on a branch&#10;&#10;Description automatically generated">
            <a:extLst>
              <a:ext uri="{FF2B5EF4-FFF2-40B4-BE49-F238E27FC236}">
                <a16:creationId xmlns:a16="http://schemas.microsoft.com/office/drawing/2014/main" id="{1E2FA28C-1843-71CB-6980-129D0BA0A2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4840">
            <a:off x="6584221" y="2002396"/>
            <a:ext cx="1749346" cy="2252032"/>
          </a:xfrm>
          <a:prstGeom prst="rect">
            <a:avLst/>
          </a:prstGeom>
        </p:spPr>
      </p:pic>
      <p:pic>
        <p:nvPicPr>
          <p:cNvPr id="12" name="Picture 11" descr="A book cover of a book&#10;&#10;Description automatically generated">
            <a:extLst>
              <a:ext uri="{FF2B5EF4-FFF2-40B4-BE49-F238E27FC236}">
                <a16:creationId xmlns:a16="http://schemas.microsoft.com/office/drawing/2014/main" id="{4E39236B-A3EE-E41A-8B2D-DDE0900BC1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212" y="3218755"/>
            <a:ext cx="1568741" cy="22255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0406E3-92EA-31D5-BFB4-236D705E9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5936" y="552990"/>
            <a:ext cx="419048" cy="4190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D5840F2-958B-DBA6-B9F0-4B4E57C2420E}"/>
              </a:ext>
            </a:extLst>
          </p:cNvPr>
          <p:cNvSpPr txBox="1"/>
          <p:nvPr/>
        </p:nvSpPr>
        <p:spPr>
          <a:xfrm>
            <a:off x="1276938" y="4116813"/>
            <a:ext cx="173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2713" indent="-112713">
              <a:buFont typeface="Arial" panose="020B0604020202020204" pitchFamily="34" charset="0"/>
              <a:buChar char="•"/>
            </a:pPr>
            <a:r>
              <a:rPr lang="en-US" sz="1200" dirty="0"/>
              <a:t>inline help</a:t>
            </a:r>
          </a:p>
          <a:p>
            <a:pPr marL="112713" indent="-112713">
              <a:buFont typeface="Arial" panose="020B0604020202020204" pitchFamily="34" charset="0"/>
              <a:buChar char="•"/>
            </a:pPr>
            <a:r>
              <a:rPr lang="en-US" sz="1200" dirty="0"/>
              <a:t>?function</a:t>
            </a:r>
          </a:p>
          <a:p>
            <a:pPr marL="112713" indent="-112713">
              <a:buFont typeface="Arial" panose="020B0604020202020204" pitchFamily="34" charset="0"/>
              <a:buChar char="•"/>
            </a:pPr>
            <a:r>
              <a:rPr lang="en-US" sz="1200" dirty="0"/>
              <a:t>CRAN documentation</a:t>
            </a:r>
            <a:endParaRPr lang="en-AU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049B2C-71A0-BDD7-B383-D021E0AA41BF}"/>
              </a:ext>
            </a:extLst>
          </p:cNvPr>
          <p:cNvSpPr txBox="1"/>
          <p:nvPr/>
        </p:nvSpPr>
        <p:spPr>
          <a:xfrm>
            <a:off x="9976834" y="725510"/>
            <a:ext cx="2082084" cy="61555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Keep up …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testset.gl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nInd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nLoc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nPop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popNames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indNames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locNames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table(pop(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as.matrix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)[1:7,1:5]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gl.set.verbosity</a:t>
            </a:r>
            <a:r>
              <a:rPr lang="en-US" sz="1000" dirty="0">
                <a:solidFill>
                  <a:srgbClr val="0033CC"/>
                </a:solidFill>
              </a:rPr>
              <a:t>(3)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gl,method</a:t>
            </a:r>
            <a:r>
              <a:rPr lang="en-US" sz="1000" dirty="0">
                <a:solidFill>
                  <a:srgbClr val="0033CC"/>
                </a:solidFill>
              </a:rPr>
              <a:t>="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")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gl.report.reproducibility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gl,method</a:t>
            </a:r>
            <a:r>
              <a:rPr lang="en-US" sz="1000" dirty="0">
                <a:solidFill>
                  <a:srgbClr val="0033CC"/>
                </a:solidFill>
              </a:rPr>
              <a:t>="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")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</a:t>
            </a:r>
            <a:r>
              <a:rPr lang="en-US" sz="1000" dirty="0" err="1">
                <a:solidFill>
                  <a:srgbClr val="0033CC"/>
                </a:solidFill>
              </a:rPr>
              <a:t>gl.filter.callrate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, method=“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”, threshold=0.80)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gl.smearplot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</a:t>
            </a:r>
            <a:r>
              <a:rPr lang="en-US" sz="1000" dirty="0" err="1">
                <a:solidFill>
                  <a:srgbClr val="0033CC"/>
                </a:solidFill>
              </a:rPr>
              <a:t>gl.filter.callrate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gl,verbose</a:t>
            </a:r>
            <a:r>
              <a:rPr lang="en-US" sz="1000" dirty="0">
                <a:solidFill>
                  <a:srgbClr val="0033CC"/>
                </a:solidFill>
              </a:rPr>
              <a:t>=0)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</a:t>
            </a:r>
            <a:r>
              <a:rPr lang="en-US" sz="1000" dirty="0" err="1">
                <a:solidFill>
                  <a:srgbClr val="0033CC"/>
                </a:solidFill>
              </a:rPr>
              <a:t>gl.filter.callrate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, method=“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”, threshold=0.80, verbose=0)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gl.smearplot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endParaRPr lang="en-US" sz="1000" dirty="0">
              <a:solidFill>
                <a:srgbClr val="0033CC"/>
              </a:solidFill>
            </a:endParaRP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marL="342900" indent="-342900" algn="ctr"/>
            <a:endParaRPr lang="en-US" sz="1200" dirty="0">
              <a:solidFill>
                <a:srgbClr val="0033CC"/>
              </a:solidFill>
            </a:endParaRPr>
          </a:p>
          <a:p>
            <a:endParaRPr lang="en-US" sz="1200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</p:txBody>
      </p:sp>
      <p:pic>
        <p:nvPicPr>
          <p:cNvPr id="19" name="Picture 18" descr="A screenshot of a book&#10;&#10;Description automatically generated">
            <a:extLst>
              <a:ext uri="{FF2B5EF4-FFF2-40B4-BE49-F238E27FC236}">
                <a16:creationId xmlns:a16="http://schemas.microsoft.com/office/drawing/2014/main" id="{B2B5BE9A-E65A-BABF-2B6C-A0CBB2DAEA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641" y="4531431"/>
            <a:ext cx="1502535" cy="210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7354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FE4175-D4F2-9F00-1F45-97EB6D49C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63F367-96CE-B4B2-7CAF-C55A6BFD7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315A353-BAD4-2DC1-26F7-13CA5F152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47440E-37B4-6945-6B35-B7ED5581B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22AE0E-1758-C45B-F9EE-3D6D4C77F498}"/>
              </a:ext>
            </a:extLst>
          </p:cNvPr>
          <p:cNvSpPr txBox="1"/>
          <p:nvPr/>
        </p:nvSpPr>
        <p:spPr>
          <a:xfrm>
            <a:off x="1187520" y="492797"/>
            <a:ext cx="4516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33CC"/>
                </a:solidFill>
              </a:rPr>
              <a:t>Conclusion</a:t>
            </a:r>
          </a:p>
          <a:p>
            <a:r>
              <a:rPr lang="en-US" sz="3600" dirty="0">
                <a:solidFill>
                  <a:srgbClr val="0033CC"/>
                </a:solidFill>
              </a:rPr>
              <a:t>Where have we come?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63C0AF3-CBE0-4EEE-86CB-5882990BF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5936" y="552990"/>
            <a:ext cx="419048" cy="4190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7280C8-0003-F3F7-1EF5-45376BAF03A9}"/>
              </a:ext>
            </a:extLst>
          </p:cNvPr>
          <p:cNvSpPr txBox="1"/>
          <p:nvPr/>
        </p:nvSpPr>
        <p:spPr>
          <a:xfrm>
            <a:off x="4134777" y="3234639"/>
            <a:ext cx="23146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Discussion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60C92C-7187-F8C4-5DDA-41450D329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44" y="504259"/>
            <a:ext cx="1071562" cy="1217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A48545-2059-8955-101F-8572BCCE0CAD}"/>
              </a:ext>
            </a:extLst>
          </p:cNvPr>
          <p:cNvSpPr txBox="1"/>
          <p:nvPr/>
        </p:nvSpPr>
        <p:spPr>
          <a:xfrm>
            <a:off x="9988918" y="612720"/>
            <a:ext cx="2082084" cy="61555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Keep up …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testset.gl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nInd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nLoc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nPop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popNames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indNames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locNames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>
                <a:solidFill>
                  <a:srgbClr val="0033CC"/>
                </a:solidFill>
              </a:rPr>
              <a:t>table(pop(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as.matrix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)[1:7,1:5]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gl.set.verbosity</a:t>
            </a:r>
            <a:r>
              <a:rPr lang="en-US" sz="1000" dirty="0">
                <a:solidFill>
                  <a:srgbClr val="0033CC"/>
                </a:solidFill>
              </a:rPr>
              <a:t>(3)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gl,method</a:t>
            </a:r>
            <a:r>
              <a:rPr lang="en-US" sz="1000" dirty="0">
                <a:solidFill>
                  <a:srgbClr val="0033CC"/>
                </a:solidFill>
              </a:rPr>
              <a:t>="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")</a:t>
            </a:r>
          </a:p>
          <a:p>
            <a:pPr marL="342900" indent="-342900" algn="ctr"/>
            <a:r>
              <a:rPr lang="en-US" sz="1000" dirty="0" err="1">
                <a:solidFill>
                  <a:srgbClr val="0033CC"/>
                </a:solidFill>
              </a:rPr>
              <a:t>gl.report.reproducibility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marL="342900" indent="-342900"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gl.report.callrate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gl,method</a:t>
            </a:r>
            <a:r>
              <a:rPr lang="en-US" sz="1000" dirty="0">
                <a:solidFill>
                  <a:srgbClr val="0033CC"/>
                </a:solidFill>
              </a:rPr>
              <a:t>="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")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</a:t>
            </a:r>
            <a:r>
              <a:rPr lang="en-US" sz="1000" dirty="0" err="1">
                <a:solidFill>
                  <a:srgbClr val="0033CC"/>
                </a:solidFill>
              </a:rPr>
              <a:t>gl.filter.callrate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, method=“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”, threshold=0.80)</a:t>
            </a: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testset.gl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gl.smearplot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</a:t>
            </a:r>
            <a:r>
              <a:rPr lang="en-US" sz="1000" dirty="0" err="1">
                <a:solidFill>
                  <a:srgbClr val="0033CC"/>
                </a:solidFill>
              </a:rPr>
              <a:t>gl.filter.callrate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gl,verbose</a:t>
            </a:r>
            <a:r>
              <a:rPr lang="en-US" sz="1000" dirty="0">
                <a:solidFill>
                  <a:srgbClr val="0033CC"/>
                </a:solidFill>
              </a:rPr>
              <a:t>=0)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 &lt;- </a:t>
            </a:r>
            <a:r>
              <a:rPr lang="en-US" sz="1000" dirty="0" err="1">
                <a:solidFill>
                  <a:srgbClr val="0033CC"/>
                </a:solidFill>
              </a:rPr>
              <a:t>gl.filter.callrate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, method=“</a:t>
            </a:r>
            <a:r>
              <a:rPr lang="en-US" sz="1000" dirty="0" err="1">
                <a:solidFill>
                  <a:srgbClr val="0033CC"/>
                </a:solidFill>
              </a:rPr>
              <a:t>ind</a:t>
            </a:r>
            <a:r>
              <a:rPr lang="en-US" sz="1000" dirty="0">
                <a:solidFill>
                  <a:srgbClr val="0033CC"/>
                </a:solidFill>
              </a:rPr>
              <a:t>”, threshold=0.80, verbose=0)</a:t>
            </a:r>
          </a:p>
          <a:p>
            <a:pPr algn="ctr"/>
            <a:r>
              <a:rPr lang="en-US" sz="1000" dirty="0" err="1">
                <a:solidFill>
                  <a:srgbClr val="0033CC"/>
                </a:solidFill>
              </a:rPr>
              <a:t>gl.smearplot</a:t>
            </a:r>
            <a:r>
              <a:rPr lang="en-US" sz="1000" dirty="0">
                <a:solidFill>
                  <a:srgbClr val="0033CC"/>
                </a:solidFill>
              </a:rPr>
              <a:t>(</a:t>
            </a:r>
            <a:r>
              <a:rPr lang="en-US" sz="1000" dirty="0" err="1">
                <a:solidFill>
                  <a:srgbClr val="0033CC"/>
                </a:solidFill>
              </a:rPr>
              <a:t>gl</a:t>
            </a:r>
            <a:r>
              <a:rPr lang="en-US" sz="1000" dirty="0">
                <a:solidFill>
                  <a:srgbClr val="0033CC"/>
                </a:solidFill>
              </a:rPr>
              <a:t>)</a:t>
            </a:r>
          </a:p>
          <a:p>
            <a:endParaRPr lang="en-US" sz="1000" dirty="0">
              <a:solidFill>
                <a:srgbClr val="0033CC"/>
              </a:solidFill>
            </a:endParaRPr>
          </a:p>
          <a:p>
            <a:pPr algn="ctr"/>
            <a:endParaRPr lang="en-US" sz="1000" dirty="0">
              <a:solidFill>
                <a:srgbClr val="0033CC"/>
              </a:solidFill>
            </a:endParaRPr>
          </a:p>
          <a:p>
            <a:pPr marL="342900" indent="-342900" algn="ctr"/>
            <a:endParaRPr lang="en-US" sz="1200" dirty="0">
              <a:solidFill>
                <a:srgbClr val="0033CC"/>
              </a:solidFill>
            </a:endParaRPr>
          </a:p>
          <a:p>
            <a:endParaRPr lang="en-US" sz="1200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  <a:p>
            <a:endParaRPr lang="en-US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134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FE36F8-7588-C59E-36F8-9B96641CC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88F34F3-170A-B6EA-FFB7-937B4E8E4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532810-6F51-4C99-2610-166C263AA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6CCD12-423A-584E-955C-D1F64E40D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3FE445-61EF-CD42-AA08-06B80229D810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C36D69-851F-D300-DCA8-022C9CE16DDF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373409-4E01-D080-C8C4-7929DAB88D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99" t="17565"/>
          <a:stretch/>
        </p:blipFill>
        <p:spPr bwMode="auto">
          <a:xfrm>
            <a:off x="5985565" y="1497496"/>
            <a:ext cx="5624064" cy="4872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9106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6FCDDB-2F8E-811C-F2ED-77D4CB573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85EE80E-3310-47D9-A3C1-9579F296C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609C170-AC26-2C20-A8CA-EAE0137E9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AFEFCE-5F16-3EA7-9563-655CCCC32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162AA6-AF04-EE39-27B6-07CE19500624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B93CF5-F957-3F70-E673-6643B7C93816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D97BEC8-B688-A1E5-1755-9B810DC09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582" y="459267"/>
            <a:ext cx="7400047" cy="5910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18851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4EC4BC-35F7-5852-2593-195D8F444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B33624A-7746-B9D2-23C8-E81046A8E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73A9812-5885-E851-E2DC-3E9E17414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404E17-CC87-A901-C965-DB9B68746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BE2062-5C5E-91CF-6C03-F6779AFF8714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BEE301-3C51-69CD-B402-6AD07A7B300F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1EA6E3-0104-BDE5-9A3C-ACAFA8992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582" y="459267"/>
            <a:ext cx="7400047" cy="5910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07B9E29-09DD-766C-604E-C48035180FFD}"/>
              </a:ext>
            </a:extLst>
          </p:cNvPr>
          <p:cNvCxnSpPr>
            <a:cxnSpLocks/>
          </p:cNvCxnSpPr>
          <p:nvPr/>
        </p:nvCxnSpPr>
        <p:spPr>
          <a:xfrm flipV="1">
            <a:off x="6932522" y="6163137"/>
            <a:ext cx="487411" cy="229607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471B191-F6F4-BF1A-B366-B3DD09F1E9C4}"/>
              </a:ext>
            </a:extLst>
          </p:cNvPr>
          <p:cNvSpPr txBox="1"/>
          <p:nvPr/>
        </p:nvSpPr>
        <p:spPr>
          <a:xfrm>
            <a:off x="6497476" y="6271898"/>
            <a:ext cx="49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33CC"/>
                </a:solidFill>
              </a:rPr>
              <a:t>NA</a:t>
            </a:r>
            <a:endParaRPr lang="en-AU" dirty="0">
              <a:solidFill>
                <a:srgbClr val="0033CC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13A871-5936-A993-C48D-C17357AA1EF2}"/>
              </a:ext>
            </a:extLst>
          </p:cNvPr>
          <p:cNvSpPr txBox="1"/>
          <p:nvPr/>
        </p:nvSpPr>
        <p:spPr>
          <a:xfrm>
            <a:off x="5220539" y="475327"/>
            <a:ext cx="22781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33CC"/>
                </a:solidFill>
              </a:rPr>
              <a:t>gl@other$loc.metrics</a:t>
            </a:r>
            <a:endParaRPr lang="en-AU" dirty="0">
              <a:solidFill>
                <a:srgbClr val="0033CC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89089B-0E63-54A1-C6C5-8C3FD9297B7C}"/>
              </a:ext>
            </a:extLst>
          </p:cNvPr>
          <p:cNvSpPr txBox="1"/>
          <p:nvPr/>
        </p:nvSpPr>
        <p:spPr>
          <a:xfrm>
            <a:off x="3419265" y="1916750"/>
            <a:ext cx="229742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33CC"/>
                </a:solidFill>
              </a:rPr>
              <a:t>gl@other$ind.metrics</a:t>
            </a:r>
            <a:endParaRPr lang="en-AU" dirty="0">
              <a:solidFill>
                <a:srgbClr val="0033CC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EF8D79-0F29-4F7C-9F98-A2495BFFCB29}"/>
              </a:ext>
            </a:extLst>
          </p:cNvPr>
          <p:cNvSpPr txBox="1"/>
          <p:nvPr/>
        </p:nvSpPr>
        <p:spPr>
          <a:xfrm>
            <a:off x="1269411" y="4638853"/>
            <a:ext cx="1829475" cy="12003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Flags</a:t>
            </a:r>
          </a:p>
          <a:p>
            <a:r>
              <a:rPr lang="en-US" dirty="0"/>
              <a:t>History</a:t>
            </a:r>
          </a:p>
          <a:p>
            <a:r>
              <a:rPr lang="en-US" dirty="0"/>
              <a:t>Verbosity Setting</a:t>
            </a:r>
          </a:p>
          <a:p>
            <a:r>
              <a:rPr lang="en-US" dirty="0" err="1"/>
              <a:t>etc</a:t>
            </a:r>
            <a:endParaRPr lang="en-A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910989-4EE0-B185-A223-A2F8A474A8A7}"/>
              </a:ext>
            </a:extLst>
          </p:cNvPr>
          <p:cNvSpPr txBox="1"/>
          <p:nvPr/>
        </p:nvSpPr>
        <p:spPr>
          <a:xfrm>
            <a:off x="3860211" y="6117777"/>
            <a:ext cx="1846724" cy="46166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err="1"/>
              <a:t>dartR</a:t>
            </a:r>
            <a:r>
              <a:rPr lang="en-US" sz="2400" dirty="0"/>
              <a:t> Object</a:t>
            </a:r>
            <a:endParaRPr lang="en-AU" sz="2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26A9389-B802-301E-E373-5795C4F4CA44}"/>
              </a:ext>
            </a:extLst>
          </p:cNvPr>
          <p:cNvCxnSpPr/>
          <p:nvPr/>
        </p:nvCxnSpPr>
        <p:spPr>
          <a:xfrm>
            <a:off x="3108101" y="5842715"/>
            <a:ext cx="742682" cy="279043"/>
          </a:xfrm>
          <a:prstGeom prst="straightConnector1">
            <a:avLst/>
          </a:prstGeom>
          <a:ln w="95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586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" grpId="0" animBg="1"/>
      <p:bldP spid="6" grpId="0" animBg="1"/>
      <p:bldP spid="8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960C62-FDCA-5D90-5388-5C4F908B1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FF24D9-AC33-9CA8-B79E-8A6C2997D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E08EE2-5FFF-2821-869E-FAA87E963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04F26F-8F96-D8E6-F446-A47E19D53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AB1BCF-1B28-7B82-9501-51AE5A4EAA20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808882-E37E-5EB4-E60F-21823BD27DB2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DFC9D0-2B24-B715-F066-2634E7CBF798}"/>
              </a:ext>
            </a:extLst>
          </p:cNvPr>
          <p:cNvSpPr txBox="1"/>
          <p:nvPr/>
        </p:nvSpPr>
        <p:spPr>
          <a:xfrm>
            <a:off x="4509459" y="1459852"/>
            <a:ext cx="4717015" cy="44319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Quick and Nasty</a:t>
            </a:r>
          </a:p>
          <a:p>
            <a:endParaRPr lang="en-US" dirty="0"/>
          </a:p>
          <a:p>
            <a:r>
              <a:rPr lang="en-US" dirty="0">
                <a:solidFill>
                  <a:srgbClr val="0033CC"/>
                </a:solidFill>
              </a:rPr>
              <a:t>testset.gl</a:t>
            </a:r>
          </a:p>
          <a:p>
            <a:r>
              <a:rPr lang="en-US" dirty="0"/>
              <a:t> </a:t>
            </a:r>
            <a:r>
              <a:rPr lang="en-US" sz="1200" dirty="0">
                <a:solidFill>
                  <a:srgbClr val="33CC33"/>
                </a:solidFill>
              </a:rPr>
              <a:t>/// GENLIGHT OBJECT /////////</a:t>
            </a:r>
          </a:p>
          <a:p>
            <a:endParaRPr lang="en-US" sz="1200" dirty="0">
              <a:solidFill>
                <a:srgbClr val="33CC33"/>
              </a:solidFill>
            </a:endParaRPr>
          </a:p>
          <a:p>
            <a:r>
              <a:rPr lang="en-US" sz="1200" b="1" dirty="0">
                <a:solidFill>
                  <a:srgbClr val="33CC33"/>
                </a:solidFill>
              </a:rPr>
              <a:t> // 250 genotypes,  255 binary SNPs, size: 752 </a:t>
            </a:r>
            <a:r>
              <a:rPr lang="en-US" sz="1200" b="1" dirty="0" err="1">
                <a:solidFill>
                  <a:srgbClr val="33CC33"/>
                </a:solidFill>
              </a:rPr>
              <a:t>Kb</a:t>
            </a:r>
            <a:endParaRPr lang="en-US" sz="1200" b="1" dirty="0">
              <a:solidFill>
                <a:srgbClr val="33CC33"/>
              </a:solidFill>
            </a:endParaRPr>
          </a:p>
          <a:p>
            <a:r>
              <a:rPr lang="en-US" sz="1200" b="1" dirty="0">
                <a:solidFill>
                  <a:srgbClr val="33CC33"/>
                </a:solidFill>
              </a:rPr>
              <a:t> 7868 (12.34 %) missing data</a:t>
            </a:r>
          </a:p>
          <a:p>
            <a:endParaRPr lang="en-US" sz="1200" dirty="0">
              <a:solidFill>
                <a:srgbClr val="33CC33"/>
              </a:solidFill>
            </a:endParaRPr>
          </a:p>
          <a:p>
            <a:r>
              <a:rPr lang="en-US" sz="1200" dirty="0">
                <a:solidFill>
                  <a:srgbClr val="33CC33"/>
                </a:solidFill>
              </a:rPr>
              <a:t> // Basic content</a:t>
            </a:r>
          </a:p>
          <a:p>
            <a:r>
              <a:rPr lang="en-US" sz="1200" dirty="0">
                <a:solidFill>
                  <a:srgbClr val="33CC33"/>
                </a:solidFill>
              </a:rPr>
              <a:t>   @gen: list of 250 </a:t>
            </a:r>
            <a:r>
              <a:rPr lang="en-US" sz="1200" dirty="0" err="1">
                <a:solidFill>
                  <a:srgbClr val="33CC33"/>
                </a:solidFill>
              </a:rPr>
              <a:t>SNPbin</a:t>
            </a:r>
            <a:endParaRPr lang="en-US" sz="1200" dirty="0">
              <a:solidFill>
                <a:srgbClr val="33CC33"/>
              </a:solidFill>
            </a:endParaRPr>
          </a:p>
          <a:p>
            <a:r>
              <a:rPr lang="en-US" sz="1200" dirty="0">
                <a:solidFill>
                  <a:srgbClr val="33CC33"/>
                </a:solidFill>
              </a:rPr>
              <a:t>   @ploidy: ploidy of each individual  (range: 2-2)</a:t>
            </a:r>
          </a:p>
          <a:p>
            <a:endParaRPr lang="en-US" sz="1200" dirty="0">
              <a:solidFill>
                <a:srgbClr val="33CC33"/>
              </a:solidFill>
            </a:endParaRPr>
          </a:p>
          <a:p>
            <a:r>
              <a:rPr lang="en-US" sz="1200" dirty="0">
                <a:solidFill>
                  <a:srgbClr val="33CC33"/>
                </a:solidFill>
              </a:rPr>
              <a:t> // Optional content</a:t>
            </a:r>
          </a:p>
          <a:p>
            <a:r>
              <a:rPr lang="en-US" sz="1200" dirty="0">
                <a:solidFill>
                  <a:srgbClr val="33CC33"/>
                </a:solidFill>
              </a:rPr>
              <a:t>   @ind.names:  250 individual labels</a:t>
            </a:r>
          </a:p>
          <a:p>
            <a:r>
              <a:rPr lang="en-US" sz="1200" dirty="0">
                <a:solidFill>
                  <a:srgbClr val="33CC33"/>
                </a:solidFill>
              </a:rPr>
              <a:t>   @loc.names:  255 locus labels</a:t>
            </a:r>
          </a:p>
          <a:p>
            <a:r>
              <a:rPr lang="en-US" sz="1200" dirty="0">
                <a:solidFill>
                  <a:srgbClr val="33CC33"/>
                </a:solidFill>
              </a:rPr>
              <a:t>   @loc.all:  255 alleles</a:t>
            </a:r>
          </a:p>
          <a:p>
            <a:r>
              <a:rPr lang="en-US" sz="1200" dirty="0">
                <a:solidFill>
                  <a:srgbClr val="33CC33"/>
                </a:solidFill>
              </a:rPr>
              <a:t>   @position: integer storing positions of the SNPs</a:t>
            </a:r>
          </a:p>
          <a:p>
            <a:r>
              <a:rPr lang="en-US" sz="1200" dirty="0">
                <a:solidFill>
                  <a:srgbClr val="33CC33"/>
                </a:solidFill>
              </a:rPr>
              <a:t>   @pop: population of each individual (group size range: 1-11)</a:t>
            </a:r>
          </a:p>
          <a:p>
            <a:pPr marL="230188" indent="-230188"/>
            <a:r>
              <a:rPr lang="en-US" sz="1200" dirty="0">
                <a:solidFill>
                  <a:srgbClr val="33CC33"/>
                </a:solidFill>
              </a:rPr>
              <a:t>   @other: a list containing: </a:t>
            </a:r>
            <a:r>
              <a:rPr lang="en-US" sz="1200" dirty="0" err="1">
                <a:solidFill>
                  <a:srgbClr val="33CC33"/>
                </a:solidFill>
              </a:rPr>
              <a:t>loc.metrics</a:t>
            </a:r>
            <a:r>
              <a:rPr lang="en-US" sz="1200" dirty="0">
                <a:solidFill>
                  <a:srgbClr val="33CC33"/>
                </a:solidFill>
              </a:rPr>
              <a:t>  </a:t>
            </a:r>
            <a:r>
              <a:rPr lang="en-US" sz="1200" dirty="0" err="1">
                <a:solidFill>
                  <a:srgbClr val="33CC33"/>
                </a:solidFill>
              </a:rPr>
              <a:t>latlong</a:t>
            </a:r>
            <a:r>
              <a:rPr lang="en-US" sz="1200" dirty="0">
                <a:solidFill>
                  <a:srgbClr val="33CC33"/>
                </a:solidFill>
              </a:rPr>
              <a:t>  </a:t>
            </a:r>
            <a:r>
              <a:rPr lang="en-US" sz="1200" dirty="0" err="1">
                <a:solidFill>
                  <a:srgbClr val="33CC33"/>
                </a:solidFill>
              </a:rPr>
              <a:t>ind.metrics</a:t>
            </a:r>
            <a:r>
              <a:rPr lang="en-US" sz="1200" dirty="0">
                <a:solidFill>
                  <a:srgbClr val="33CC33"/>
                </a:solidFill>
              </a:rPr>
              <a:t>  history  </a:t>
            </a:r>
            <a:r>
              <a:rPr lang="en-US" sz="1200" dirty="0" err="1">
                <a:solidFill>
                  <a:srgbClr val="33CC33"/>
                </a:solidFill>
              </a:rPr>
              <a:t>loc.metrics.flags</a:t>
            </a:r>
            <a:r>
              <a:rPr lang="en-US" sz="1200" dirty="0">
                <a:solidFill>
                  <a:srgbClr val="33CC33"/>
                </a:solidFill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4C5D69-26D6-6FB1-4E57-4243E9E39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991" y="2289492"/>
            <a:ext cx="419048" cy="4190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1A9672-4464-D878-BD73-0F0127CF6989}"/>
              </a:ext>
            </a:extLst>
          </p:cNvPr>
          <p:cNvSpPr txBox="1"/>
          <p:nvPr/>
        </p:nvSpPr>
        <p:spPr>
          <a:xfrm>
            <a:off x="781470" y="4994961"/>
            <a:ext cx="2843905" cy="923330"/>
          </a:xfrm>
          <a:prstGeom prst="rect">
            <a:avLst/>
          </a:prstGeom>
          <a:noFill/>
          <a:ln>
            <a:solidFill>
              <a:srgbClr val="C00000"/>
            </a:solidFill>
            <a:prstDash val="solid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Follow along if you like. Maybe use your own </a:t>
            </a:r>
            <a:r>
              <a:rPr lang="en-US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genlight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object?</a:t>
            </a:r>
            <a:endParaRPr lang="en-AU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6558F69-A895-C08F-9602-24BEF9C3046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8588" y="4721320"/>
            <a:ext cx="419048" cy="4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890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822BE1-C3F0-286A-2F1F-DF93049C0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1EC6CFE-DC50-A2BE-798D-29529B86A6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713371-02B4-F101-2518-C5947194C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8A472B-6EE4-798A-A38C-789A660B9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90A041-DDE9-FA63-1F99-51FCD8DEA269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FB6EBA-9C1D-2413-F393-160FD220BC96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01A1F9-7309-85D6-1210-1C990C8E6987}"/>
              </a:ext>
            </a:extLst>
          </p:cNvPr>
          <p:cNvSpPr txBox="1"/>
          <p:nvPr/>
        </p:nvSpPr>
        <p:spPr>
          <a:xfrm>
            <a:off x="4499492" y="439073"/>
            <a:ext cx="6614295" cy="60324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{</a:t>
            </a:r>
            <a:r>
              <a:rPr lang="en-US" sz="3600" dirty="0" err="1"/>
              <a:t>adegenet</a:t>
            </a:r>
            <a:r>
              <a:rPr lang="en-US" sz="3600" dirty="0"/>
              <a:t>} Accessors</a:t>
            </a:r>
          </a:p>
          <a:p>
            <a:endParaRPr lang="en-US" dirty="0"/>
          </a:p>
          <a:p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 &lt;- testset.gl</a:t>
            </a:r>
          </a:p>
          <a:p>
            <a:r>
              <a:rPr lang="en-US" dirty="0" err="1">
                <a:solidFill>
                  <a:srgbClr val="0033CC"/>
                </a:solidFill>
              </a:rPr>
              <a:t>nInd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</a:t>
            </a:r>
          </a:p>
          <a:p>
            <a:r>
              <a:rPr lang="en-US" sz="1200" dirty="0">
                <a:solidFill>
                  <a:srgbClr val="33CC33"/>
                </a:solidFill>
              </a:rPr>
              <a:t>[1] 250</a:t>
            </a:r>
          </a:p>
          <a:p>
            <a:r>
              <a:rPr lang="en-US" dirty="0" err="1">
                <a:solidFill>
                  <a:srgbClr val="0033CC"/>
                </a:solidFill>
              </a:rPr>
              <a:t>nLoc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</a:t>
            </a:r>
          </a:p>
          <a:p>
            <a:r>
              <a:rPr lang="en-US" sz="1200" dirty="0">
                <a:solidFill>
                  <a:srgbClr val="33CC33"/>
                </a:solidFill>
              </a:rPr>
              <a:t>[1] 250</a:t>
            </a:r>
          </a:p>
          <a:p>
            <a:r>
              <a:rPr lang="en-US" dirty="0" err="1">
                <a:solidFill>
                  <a:srgbClr val="0033CC"/>
                </a:solidFill>
              </a:rPr>
              <a:t>nPop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</a:t>
            </a:r>
          </a:p>
          <a:p>
            <a:r>
              <a:rPr lang="en-US" sz="1200" dirty="0">
                <a:solidFill>
                  <a:srgbClr val="33CC33"/>
                </a:solidFill>
              </a:rPr>
              <a:t>[1] 30</a:t>
            </a:r>
          </a:p>
          <a:p>
            <a:r>
              <a:rPr lang="en-US" dirty="0" err="1">
                <a:solidFill>
                  <a:srgbClr val="0033CC"/>
                </a:solidFill>
              </a:rPr>
              <a:t>popNames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 </a:t>
            </a:r>
            <a:r>
              <a:rPr lang="en-US" sz="1200" dirty="0">
                <a:solidFill>
                  <a:srgbClr val="33CC33"/>
                </a:solidFill>
              </a:rPr>
              <a:t>or</a:t>
            </a:r>
            <a:r>
              <a:rPr lang="en-US" dirty="0">
                <a:solidFill>
                  <a:srgbClr val="0033CC"/>
                </a:solidFill>
              </a:rPr>
              <a:t> </a:t>
            </a:r>
            <a:r>
              <a:rPr lang="en-US" dirty="0" err="1">
                <a:solidFill>
                  <a:srgbClr val="0033CC"/>
                </a:solidFill>
              </a:rPr>
              <a:t>indNames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 </a:t>
            </a:r>
            <a:r>
              <a:rPr lang="en-US" sz="1200" dirty="0">
                <a:solidFill>
                  <a:srgbClr val="33CC33"/>
                </a:solidFill>
              </a:rPr>
              <a:t>or</a:t>
            </a:r>
            <a:r>
              <a:rPr lang="en-US" dirty="0">
                <a:solidFill>
                  <a:srgbClr val="0033CC"/>
                </a:solidFill>
              </a:rPr>
              <a:t> </a:t>
            </a:r>
            <a:r>
              <a:rPr lang="en-US" dirty="0" err="1">
                <a:solidFill>
                  <a:srgbClr val="0033CC"/>
                </a:solidFill>
              </a:rPr>
              <a:t>locNames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</a:t>
            </a:r>
          </a:p>
          <a:p>
            <a:endParaRPr lang="en-US" dirty="0">
              <a:solidFill>
                <a:srgbClr val="0033CC"/>
              </a:solidFill>
            </a:endParaRPr>
          </a:p>
          <a:p>
            <a:r>
              <a:rPr lang="en-US" dirty="0">
                <a:solidFill>
                  <a:srgbClr val="0033CC"/>
                </a:solidFill>
              </a:rPr>
              <a:t>table(pop(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))</a:t>
            </a:r>
          </a:p>
          <a:p>
            <a:r>
              <a:rPr lang="en-US" sz="800" dirty="0">
                <a:solidFill>
                  <a:srgbClr val="0033CC"/>
                </a:solidFill>
              </a:rPr>
              <a:t> </a:t>
            </a:r>
            <a:r>
              <a:rPr lang="en-US" sz="800" dirty="0" err="1">
                <a:solidFill>
                  <a:srgbClr val="0033CC"/>
                </a:solidFill>
              </a:rPr>
              <a:t>EmmacBrisWive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EmmacBurdMist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EmmacBurnBara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EmmacClarJack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EmmacClarYate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EmmacCoopAvin</a:t>
            </a:r>
            <a:r>
              <a:rPr lang="en-US" sz="800" dirty="0">
                <a:solidFill>
                  <a:srgbClr val="0033CC"/>
                </a:solidFill>
              </a:rPr>
              <a:t>   </a:t>
            </a:r>
            <a:r>
              <a:rPr lang="en-US" sz="800" dirty="0" err="1">
                <a:solidFill>
                  <a:srgbClr val="0033CC"/>
                </a:solidFill>
              </a:rPr>
              <a:t>EmmacCoopCully</a:t>
            </a:r>
            <a:r>
              <a:rPr lang="en-US" sz="800" dirty="0">
                <a:solidFill>
                  <a:srgbClr val="0033CC"/>
                </a:solidFill>
              </a:rPr>
              <a:t> </a:t>
            </a:r>
          </a:p>
          <a:p>
            <a:r>
              <a:rPr lang="en-US" sz="800" dirty="0">
                <a:solidFill>
                  <a:srgbClr val="0033CC"/>
                </a:solidFill>
              </a:rPr>
              <a:t>                            10                                10                                  11                                 5                                 5                               10                                10 </a:t>
            </a:r>
          </a:p>
          <a:p>
            <a:r>
              <a:rPr lang="en-US" sz="800" dirty="0">
                <a:solidFill>
                  <a:srgbClr val="0033CC"/>
                </a:solidFill>
              </a:rPr>
              <a:t> </a:t>
            </a:r>
            <a:r>
              <a:rPr lang="en-US" sz="800" dirty="0" err="1">
                <a:solidFill>
                  <a:srgbClr val="0033CC"/>
                </a:solidFill>
              </a:rPr>
              <a:t>EmmacCoopEulb</a:t>
            </a:r>
            <a:r>
              <a:rPr lang="en-US" sz="800" dirty="0">
                <a:solidFill>
                  <a:srgbClr val="0033CC"/>
                </a:solidFill>
              </a:rPr>
              <a:t>   </a:t>
            </a:r>
            <a:r>
              <a:rPr lang="en-US" sz="800" dirty="0" err="1">
                <a:solidFill>
                  <a:srgbClr val="0033CC"/>
                </a:solidFill>
              </a:rPr>
              <a:t>EmmacFitzAllig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EmmacJohnWari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EmmacMaclGeor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EmmacMaryBoru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EmmacMaryPetr</a:t>
            </a:r>
            <a:r>
              <a:rPr lang="en-US" sz="800" dirty="0">
                <a:solidFill>
                  <a:srgbClr val="0033CC"/>
                </a:solidFill>
              </a:rPr>
              <a:t>     </a:t>
            </a:r>
            <a:r>
              <a:rPr lang="en-US" sz="800" dirty="0" err="1">
                <a:solidFill>
                  <a:srgbClr val="0033CC"/>
                </a:solidFill>
              </a:rPr>
              <a:t>EmmacMDBBowm</a:t>
            </a:r>
            <a:r>
              <a:rPr lang="en-US" sz="800" dirty="0">
                <a:solidFill>
                  <a:srgbClr val="0033CC"/>
                </a:solidFill>
              </a:rPr>
              <a:t> </a:t>
            </a:r>
          </a:p>
          <a:p>
            <a:r>
              <a:rPr lang="en-US" sz="800" dirty="0">
                <a:solidFill>
                  <a:srgbClr val="0033CC"/>
                </a:solidFill>
              </a:rPr>
              <a:t>                              10                            10                                10                                11                                   6                                   4                                     10 </a:t>
            </a:r>
          </a:p>
          <a:p>
            <a:r>
              <a:rPr lang="en-US" sz="800" dirty="0">
                <a:solidFill>
                  <a:srgbClr val="0033CC"/>
                </a:solidFill>
              </a:rPr>
              <a:t> </a:t>
            </a:r>
            <a:r>
              <a:rPr lang="en-US" sz="800" dirty="0" err="1">
                <a:solidFill>
                  <a:srgbClr val="0033CC"/>
                </a:solidFill>
              </a:rPr>
              <a:t>EmmacMDBCond</a:t>
            </a:r>
            <a:r>
              <a:rPr lang="en-US" sz="800" dirty="0">
                <a:solidFill>
                  <a:srgbClr val="0033CC"/>
                </a:solidFill>
              </a:rPr>
              <a:t>     </a:t>
            </a:r>
            <a:r>
              <a:rPr lang="en-US" sz="800" dirty="0" err="1">
                <a:solidFill>
                  <a:srgbClr val="0033CC"/>
                </a:solidFill>
              </a:rPr>
              <a:t>EmmacMDBCudg</a:t>
            </a:r>
            <a:r>
              <a:rPr lang="en-US" sz="800" dirty="0">
                <a:solidFill>
                  <a:srgbClr val="0033CC"/>
                </a:solidFill>
              </a:rPr>
              <a:t>     </a:t>
            </a:r>
            <a:r>
              <a:rPr lang="en-US" sz="800" dirty="0" err="1">
                <a:solidFill>
                  <a:srgbClr val="0033CC"/>
                </a:solidFill>
              </a:rPr>
              <a:t>EmmacMDBForb</a:t>
            </a:r>
            <a:r>
              <a:rPr lang="en-US" sz="800" dirty="0">
                <a:solidFill>
                  <a:srgbClr val="0033CC"/>
                </a:solidFill>
              </a:rPr>
              <a:t>     </a:t>
            </a:r>
            <a:r>
              <a:rPr lang="en-US" sz="800" dirty="0" err="1">
                <a:solidFill>
                  <a:srgbClr val="0033CC"/>
                </a:solidFill>
              </a:rPr>
              <a:t>EmmacMDBGwyd</a:t>
            </a:r>
            <a:r>
              <a:rPr lang="en-US" sz="800" dirty="0">
                <a:solidFill>
                  <a:srgbClr val="0033CC"/>
                </a:solidFill>
              </a:rPr>
              <a:t>     </a:t>
            </a:r>
            <a:r>
              <a:rPr lang="en-US" sz="800" dirty="0" err="1">
                <a:solidFill>
                  <a:srgbClr val="0033CC"/>
                </a:solidFill>
              </a:rPr>
              <a:t>EmmacMDBMaci</a:t>
            </a:r>
            <a:r>
              <a:rPr lang="en-US" sz="800" dirty="0">
                <a:solidFill>
                  <a:srgbClr val="0033CC"/>
                </a:solidFill>
              </a:rPr>
              <a:t> </a:t>
            </a:r>
            <a:r>
              <a:rPr lang="en-US" sz="800" dirty="0" err="1">
                <a:solidFill>
                  <a:srgbClr val="0033CC"/>
                </a:solidFill>
              </a:rPr>
              <a:t>EmmacMDBMurrMung</a:t>
            </a:r>
            <a:r>
              <a:rPr lang="en-US" sz="800" dirty="0">
                <a:solidFill>
                  <a:srgbClr val="0033CC"/>
                </a:solidFill>
              </a:rPr>
              <a:t>     </a:t>
            </a:r>
            <a:r>
              <a:rPr lang="en-US" sz="800" dirty="0" err="1">
                <a:solidFill>
                  <a:srgbClr val="0033CC"/>
                </a:solidFill>
              </a:rPr>
              <a:t>EmmacMDBSanf</a:t>
            </a:r>
            <a:r>
              <a:rPr lang="en-US" sz="800" dirty="0">
                <a:solidFill>
                  <a:srgbClr val="0033CC"/>
                </a:solidFill>
              </a:rPr>
              <a:t> </a:t>
            </a:r>
          </a:p>
          <a:p>
            <a:r>
              <a:rPr lang="en-US" sz="800" dirty="0">
                <a:solidFill>
                  <a:srgbClr val="0033CC"/>
                </a:solidFill>
              </a:rPr>
              <a:t>                                10                                  10                                   11                                     9                                  10                                          10                                 10 </a:t>
            </a:r>
          </a:p>
          <a:p>
            <a:r>
              <a:rPr lang="en-US" sz="800" dirty="0">
                <a:solidFill>
                  <a:srgbClr val="0033CC"/>
                </a:solidFill>
              </a:rPr>
              <a:t> </a:t>
            </a:r>
            <a:r>
              <a:rPr lang="en-US" sz="800" dirty="0" err="1">
                <a:solidFill>
                  <a:srgbClr val="0033CC"/>
                </a:solidFill>
              </a:rPr>
              <a:t>EmmacNormJack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EmmacNormLeic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EmmacNormSalt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EmmacRichCasi</a:t>
            </a:r>
            <a:r>
              <a:rPr lang="en-US" sz="800" dirty="0">
                <a:solidFill>
                  <a:srgbClr val="0033CC"/>
                </a:solidFill>
              </a:rPr>
              <a:t>        </a:t>
            </a:r>
            <a:r>
              <a:rPr lang="en-US" sz="800" dirty="0" err="1">
                <a:solidFill>
                  <a:srgbClr val="0033CC"/>
                </a:solidFill>
              </a:rPr>
              <a:t>EmmacRoss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EmmacRussEube</a:t>
            </a:r>
            <a:r>
              <a:rPr lang="en-US" sz="800" dirty="0">
                <a:solidFill>
                  <a:srgbClr val="0033CC"/>
                </a:solidFill>
              </a:rPr>
              <a:t>     </a:t>
            </a:r>
            <a:r>
              <a:rPr lang="en-US" sz="800" dirty="0" err="1">
                <a:solidFill>
                  <a:srgbClr val="0033CC"/>
                </a:solidFill>
              </a:rPr>
              <a:t>EmmacTweeUki</a:t>
            </a:r>
            <a:r>
              <a:rPr lang="en-US" sz="800" dirty="0">
                <a:solidFill>
                  <a:srgbClr val="0033CC"/>
                </a:solidFill>
              </a:rPr>
              <a:t> </a:t>
            </a:r>
          </a:p>
          <a:p>
            <a:r>
              <a:rPr lang="en-US" sz="800" dirty="0">
                <a:solidFill>
                  <a:srgbClr val="0033CC"/>
                </a:solidFill>
              </a:rPr>
              <a:t>                                  6                                   1                                   1                              10                            10                                10                                10 </a:t>
            </a:r>
          </a:p>
          <a:p>
            <a:r>
              <a:rPr lang="en-US" sz="800" dirty="0">
                <a:solidFill>
                  <a:srgbClr val="0033CC"/>
                </a:solidFill>
              </a:rPr>
              <a:t> </a:t>
            </a:r>
            <a:r>
              <a:rPr lang="en-US" sz="800" dirty="0" err="1">
                <a:solidFill>
                  <a:srgbClr val="0033CC"/>
                </a:solidFill>
              </a:rPr>
              <a:t>EmsubRopeMata</a:t>
            </a:r>
            <a:r>
              <a:rPr lang="en-US" sz="800" dirty="0">
                <a:solidFill>
                  <a:srgbClr val="0033CC"/>
                </a:solidFill>
              </a:rPr>
              <a:t>    </a:t>
            </a:r>
            <a:r>
              <a:rPr lang="en-US" sz="800" dirty="0" err="1">
                <a:solidFill>
                  <a:srgbClr val="0033CC"/>
                </a:solidFill>
              </a:rPr>
              <a:t>EmvicVictJasp</a:t>
            </a:r>
            <a:r>
              <a:rPr lang="en-US" sz="800" dirty="0">
                <a:solidFill>
                  <a:srgbClr val="0033CC"/>
                </a:solidFill>
              </a:rPr>
              <a:t> </a:t>
            </a:r>
          </a:p>
          <a:p>
            <a:r>
              <a:rPr lang="en-US" sz="800" dirty="0">
                <a:solidFill>
                  <a:srgbClr val="0033CC"/>
                </a:solidFill>
              </a:rPr>
              <a:t>                                5                             5 </a:t>
            </a:r>
          </a:p>
          <a:p>
            <a:endParaRPr lang="en-US" sz="800" dirty="0">
              <a:solidFill>
                <a:srgbClr val="0033CC"/>
              </a:solidFill>
            </a:endParaRPr>
          </a:p>
          <a:p>
            <a:r>
              <a:rPr lang="en-US" dirty="0" err="1">
                <a:solidFill>
                  <a:srgbClr val="0033CC"/>
                </a:solidFill>
              </a:rPr>
              <a:t>as.matrix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)[1:7,1:5]</a:t>
            </a:r>
          </a:p>
          <a:p>
            <a:r>
              <a:rPr lang="en-US" sz="800" dirty="0">
                <a:solidFill>
                  <a:srgbClr val="0033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100049687-12-C/T 100049698-16-G/A 100049728-23-A/G 100049805-56-T/A 100049816-51-A/G</a:t>
            </a:r>
          </a:p>
          <a:p>
            <a:r>
              <a:rPr lang="en-US" sz="800" dirty="0">
                <a:solidFill>
                  <a:srgbClr val="0033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AA010915                2               NA                0                0                0</a:t>
            </a:r>
          </a:p>
          <a:p>
            <a:r>
              <a:rPr lang="en-US" sz="800" dirty="0">
                <a:solidFill>
                  <a:srgbClr val="0033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UC_00126                2               NA                0                0                0</a:t>
            </a:r>
          </a:p>
          <a:p>
            <a:r>
              <a:rPr lang="en-US" sz="800" dirty="0">
                <a:solidFill>
                  <a:srgbClr val="0033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AA032760               NA               </a:t>
            </a:r>
            <a:r>
              <a:rPr lang="en-US" sz="800" dirty="0" err="1">
                <a:solidFill>
                  <a:srgbClr val="0033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</a:t>
            </a:r>
            <a:r>
              <a:rPr lang="en-US" sz="800" dirty="0">
                <a:solidFill>
                  <a:srgbClr val="0033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0                0                0</a:t>
            </a:r>
          </a:p>
          <a:p>
            <a:r>
              <a:rPr lang="en-US" sz="800" dirty="0">
                <a:solidFill>
                  <a:srgbClr val="0033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AA013214                2               NA                0                0                0</a:t>
            </a:r>
          </a:p>
          <a:p>
            <a:r>
              <a:rPr lang="en-US" sz="800" dirty="0">
                <a:solidFill>
                  <a:srgbClr val="0033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AA011723                2               NA                0                0                0</a:t>
            </a:r>
          </a:p>
          <a:p>
            <a:r>
              <a:rPr lang="en-US" sz="800" dirty="0">
                <a:solidFill>
                  <a:srgbClr val="0033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AA012411                2               NA                0                0                0</a:t>
            </a:r>
          </a:p>
          <a:p>
            <a:r>
              <a:rPr lang="en-US" sz="800" dirty="0">
                <a:solidFill>
                  <a:srgbClr val="0033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AA019237                2               NA                0                0                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276BDB-E675-B9C2-6393-34B7FF1E1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352" y="1249688"/>
            <a:ext cx="419048" cy="4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261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BC7CC7-9870-2571-EDB0-F2D4CDBEA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6652457-C8BF-6DB1-3212-62FAE01E5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A491EC2-14A1-7049-6935-510BCE583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C205C9-318C-7D3D-BCE1-72AF6C987F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A9FF5D-DA88-9F49-F08C-0B87D6B72B2E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B64D23-FC1F-0109-E3C9-F44955A386EF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9F6B7D-10BC-037A-5102-31BCE8511A1F}"/>
              </a:ext>
            </a:extLst>
          </p:cNvPr>
          <p:cNvSpPr txBox="1"/>
          <p:nvPr/>
        </p:nvSpPr>
        <p:spPr>
          <a:xfrm>
            <a:off x="4499492" y="439073"/>
            <a:ext cx="6614295" cy="39087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 err="1"/>
              <a:t>gl.report</a:t>
            </a:r>
            <a:r>
              <a:rPr lang="en-US" sz="3600" dirty="0"/>
              <a:t> functions</a:t>
            </a:r>
          </a:p>
          <a:p>
            <a:endParaRPr lang="en-US" dirty="0"/>
          </a:p>
          <a:p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 &lt;- testset.gl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gl.set.verbosity</a:t>
            </a:r>
            <a:r>
              <a:rPr lang="en-US" dirty="0">
                <a:solidFill>
                  <a:srgbClr val="0033CC"/>
                </a:solidFill>
              </a:rPr>
              <a:t>(3)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gl.report.callrate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</a:t>
            </a:r>
          </a:p>
          <a:p>
            <a:r>
              <a:rPr lang="en-US" sz="1000" dirty="0">
                <a:solidFill>
                  <a:srgbClr val="33CC33"/>
                </a:solidFill>
              </a:rPr>
              <a:t>[Starting </a:t>
            </a:r>
            <a:r>
              <a:rPr lang="en-US" sz="1000" dirty="0" err="1">
                <a:solidFill>
                  <a:srgbClr val="33CC33"/>
                </a:solidFill>
              </a:rPr>
              <a:t>gl.report.callrate</a:t>
            </a:r>
            <a:r>
              <a:rPr lang="en-US" sz="1000" dirty="0">
                <a:solidFill>
                  <a:srgbClr val="33CC33"/>
                </a:solidFill>
              </a:rPr>
              <a:t>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Processing </a:t>
            </a:r>
            <a:r>
              <a:rPr lang="en-US" sz="1000" dirty="0" err="1">
                <a:solidFill>
                  <a:srgbClr val="33CC33"/>
                </a:solidFill>
              </a:rPr>
              <a:t>genlight</a:t>
            </a:r>
            <a:r>
              <a:rPr lang="en-US" sz="1000" dirty="0">
                <a:solidFill>
                  <a:srgbClr val="33CC33"/>
                </a:solidFill>
              </a:rPr>
              <a:t> object with SNP data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Reporting Call Rate by Locus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No. of loci = 255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No. of individuals = 250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Minimum      :  0.056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1st quartile :  0.912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Median       :  0.984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Mean         :  0.8765804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3r quartile  :  1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Maximum      :  1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Missing Rate Overall:  0.1234 </a:t>
            </a:r>
          </a:p>
          <a:p>
            <a:endParaRPr lang="en-US" sz="1000" dirty="0">
              <a:solidFill>
                <a:srgbClr val="33CC33"/>
              </a:solidFill>
            </a:endParaRPr>
          </a:p>
          <a:p>
            <a:r>
              <a:rPr lang="en-US" sz="1000" dirty="0">
                <a:solidFill>
                  <a:srgbClr val="33CC33"/>
                </a:solidFill>
              </a:rPr>
              <a:t>Completed: </a:t>
            </a:r>
            <a:r>
              <a:rPr lang="en-US" sz="1000" dirty="0" err="1">
                <a:solidFill>
                  <a:srgbClr val="33CC33"/>
                </a:solidFill>
              </a:rPr>
              <a:t>gl.report.callrate</a:t>
            </a:r>
            <a:r>
              <a:rPr lang="en-US" sz="1000" dirty="0">
                <a:solidFill>
                  <a:srgbClr val="33CC33"/>
                </a:solidFill>
              </a:rPr>
              <a:t> </a:t>
            </a:r>
            <a:endParaRPr lang="en-US" sz="1000" dirty="0">
              <a:solidFill>
                <a:srgbClr val="0033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5C9ADF-89B8-9C58-65EB-B77D792EC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352" y="1249688"/>
            <a:ext cx="419048" cy="419048"/>
          </a:xfrm>
          <a:prstGeom prst="rect">
            <a:avLst/>
          </a:prstGeom>
        </p:spPr>
      </p:pic>
      <p:pic>
        <p:nvPicPr>
          <p:cNvPr id="10" name="Picture 9" descr="A graph with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37095251-3A44-E24A-2DC9-AA35401279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414" y="2320239"/>
            <a:ext cx="4986476" cy="4225576"/>
          </a:xfrm>
          <a:prstGeom prst="rect">
            <a:avLst/>
          </a:prstGeom>
          <a:ln>
            <a:solidFill>
              <a:srgbClr val="C00000"/>
            </a:solidFill>
          </a:ln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FC84411-8415-6B3F-9C6D-A733F80CEE92}"/>
              </a:ext>
            </a:extLst>
          </p:cNvPr>
          <p:cNvCxnSpPr/>
          <p:nvPr/>
        </p:nvCxnSpPr>
        <p:spPr>
          <a:xfrm>
            <a:off x="10892236" y="4398788"/>
            <a:ext cx="0" cy="137764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500E136-39BF-6EF8-8C5F-1379F5047CAF}"/>
              </a:ext>
            </a:extLst>
          </p:cNvPr>
          <p:cNvCxnSpPr/>
          <p:nvPr/>
        </p:nvCxnSpPr>
        <p:spPr>
          <a:xfrm flipH="1">
            <a:off x="10308149" y="4406843"/>
            <a:ext cx="584088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A83E93D-6D79-6575-9DFB-F69525897163}"/>
              </a:ext>
            </a:extLst>
          </p:cNvPr>
          <p:cNvCxnSpPr/>
          <p:nvPr/>
        </p:nvCxnSpPr>
        <p:spPr>
          <a:xfrm flipH="1">
            <a:off x="10299421" y="5763673"/>
            <a:ext cx="584088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184868E-F78F-E9A7-12F9-B47BA7252BC7}"/>
              </a:ext>
            </a:extLst>
          </p:cNvPr>
          <p:cNvSpPr txBox="1"/>
          <p:nvPr/>
        </p:nvSpPr>
        <p:spPr>
          <a:xfrm>
            <a:off x="10054371" y="4745212"/>
            <a:ext cx="682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Filter</a:t>
            </a:r>
          </a:p>
          <a:p>
            <a:pPr algn="r"/>
            <a:r>
              <a:rPr lang="en-US" dirty="0"/>
              <a:t>out?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33134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55FBF3-046D-A920-35AA-A2C6FAF13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3AF553-64EA-938D-DD45-3C68D1A5D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2172A1-1648-2BF4-AC30-AAC9A62F4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477A20-A50E-3D9F-2988-268DF4A3E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766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9EA072-9DB4-8586-15AD-38EDFF5D0895}"/>
              </a:ext>
            </a:extLst>
          </p:cNvPr>
          <p:cNvSpPr txBox="1"/>
          <p:nvPr/>
        </p:nvSpPr>
        <p:spPr>
          <a:xfrm>
            <a:off x="410080" y="432374"/>
            <a:ext cx="3751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dartR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485F30-6230-985F-1880-1B7B575C1707}"/>
              </a:ext>
            </a:extLst>
          </p:cNvPr>
          <p:cNvSpPr txBox="1"/>
          <p:nvPr/>
        </p:nvSpPr>
        <p:spPr>
          <a:xfrm>
            <a:off x="900848" y="2042979"/>
            <a:ext cx="265604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Data structure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latin typeface="Trade Gothic Next Light"/>
              </a:rPr>
              <a:t>Interrogation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Subsetting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Basic Filtering </a:t>
            </a:r>
            <a:br>
              <a:rPr lang="en-US" sz="2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</a:b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rade Gothic Next Light"/>
              </a:rPr>
              <a:t>(refer Renee’s sessions)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Tutorials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74689A-5D2D-A627-B764-522AF88D8D4F}"/>
              </a:ext>
            </a:extLst>
          </p:cNvPr>
          <p:cNvSpPr txBox="1"/>
          <p:nvPr/>
        </p:nvSpPr>
        <p:spPr>
          <a:xfrm>
            <a:off x="4499492" y="439073"/>
            <a:ext cx="6614295" cy="49552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 err="1"/>
              <a:t>gl.report</a:t>
            </a:r>
            <a:r>
              <a:rPr lang="en-US" sz="3600" dirty="0"/>
              <a:t> functions</a:t>
            </a:r>
          </a:p>
          <a:p>
            <a:endParaRPr lang="en-US" dirty="0"/>
          </a:p>
          <a:p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 &lt;- testset.gl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gl.set.verbosity</a:t>
            </a:r>
            <a:r>
              <a:rPr lang="en-US" dirty="0">
                <a:solidFill>
                  <a:srgbClr val="0033CC"/>
                </a:solidFill>
              </a:rPr>
              <a:t>(3)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gl.report.callrate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</a:t>
            </a:r>
            <a:r>
              <a:rPr lang="en-US" dirty="0">
                <a:solidFill>
                  <a:srgbClr val="0033CC"/>
                </a:solidFill>
              </a:rPr>
              <a:t>)</a:t>
            </a:r>
          </a:p>
          <a:p>
            <a:r>
              <a:rPr lang="en-US" dirty="0" err="1">
                <a:solidFill>
                  <a:srgbClr val="0033CC"/>
                </a:solidFill>
              </a:rPr>
              <a:t>gl.report.callrate</a:t>
            </a:r>
            <a:r>
              <a:rPr lang="en-US" dirty="0">
                <a:solidFill>
                  <a:srgbClr val="0033CC"/>
                </a:solidFill>
              </a:rPr>
              <a:t>(</a:t>
            </a:r>
            <a:r>
              <a:rPr lang="en-US" dirty="0" err="1">
                <a:solidFill>
                  <a:srgbClr val="0033CC"/>
                </a:solidFill>
              </a:rPr>
              <a:t>gl,method</a:t>
            </a:r>
            <a:r>
              <a:rPr lang="en-US" dirty="0">
                <a:solidFill>
                  <a:srgbClr val="0033CC"/>
                </a:solidFill>
              </a:rPr>
              <a:t>="</a:t>
            </a:r>
            <a:r>
              <a:rPr lang="en-US" dirty="0" err="1">
                <a:solidFill>
                  <a:srgbClr val="0033CC"/>
                </a:solidFill>
              </a:rPr>
              <a:t>ind</a:t>
            </a:r>
            <a:r>
              <a:rPr lang="en-US" dirty="0">
                <a:solidFill>
                  <a:srgbClr val="0033CC"/>
                </a:solidFill>
              </a:rPr>
              <a:t>")</a:t>
            </a:r>
          </a:p>
          <a:p>
            <a:r>
              <a:rPr lang="en-US" sz="1000" dirty="0">
                <a:solidFill>
                  <a:srgbClr val="33CC33"/>
                </a:solidFill>
              </a:rPr>
              <a:t>Starting </a:t>
            </a:r>
            <a:r>
              <a:rPr lang="en-US" sz="1000" dirty="0" err="1">
                <a:solidFill>
                  <a:srgbClr val="33CC33"/>
                </a:solidFill>
              </a:rPr>
              <a:t>gl.report.callrate</a:t>
            </a:r>
            <a:r>
              <a:rPr lang="en-US" sz="1000" dirty="0">
                <a:solidFill>
                  <a:srgbClr val="33CC33"/>
                </a:solidFill>
              </a:rPr>
              <a:t> 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Processing </a:t>
            </a:r>
            <a:r>
              <a:rPr lang="en-US" sz="1000" dirty="0" err="1">
                <a:solidFill>
                  <a:srgbClr val="33CC33"/>
                </a:solidFill>
              </a:rPr>
              <a:t>genlight</a:t>
            </a:r>
            <a:r>
              <a:rPr lang="en-US" sz="1000" dirty="0">
                <a:solidFill>
                  <a:srgbClr val="33CC33"/>
                </a:solidFill>
              </a:rPr>
              <a:t> object with SNP data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Reporting Call Rate by Individual</a:t>
            </a:r>
          </a:p>
          <a:p>
            <a:endParaRPr lang="en-US" sz="1000" dirty="0">
              <a:solidFill>
                <a:srgbClr val="33CC33"/>
              </a:solidFill>
            </a:endParaRPr>
          </a:p>
          <a:p>
            <a:r>
              <a:rPr lang="en-US" sz="1000" dirty="0">
                <a:solidFill>
                  <a:srgbClr val="33CC33"/>
                </a:solidFill>
              </a:rPr>
              <a:t>Listing 30 populations and their average </a:t>
            </a:r>
            <a:r>
              <a:rPr lang="en-US" sz="1000" dirty="0" err="1">
                <a:solidFill>
                  <a:srgbClr val="33CC33"/>
                </a:solidFill>
              </a:rPr>
              <a:t>CallRates</a:t>
            </a:r>
            <a:endParaRPr lang="en-US" sz="1000" dirty="0">
              <a:solidFill>
                <a:srgbClr val="33CC33"/>
              </a:solidFill>
            </a:endParaRPr>
          </a:p>
          <a:p>
            <a:r>
              <a:rPr lang="en-US" sz="1000" dirty="0">
                <a:solidFill>
                  <a:srgbClr val="33CC33"/>
                </a:solidFill>
              </a:rPr>
              <a:t>  Monitor again after filtering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     Population </a:t>
            </a:r>
            <a:r>
              <a:rPr lang="en-US" sz="1000" dirty="0" err="1">
                <a:solidFill>
                  <a:srgbClr val="33CC33"/>
                </a:solidFill>
              </a:rPr>
              <a:t>CallRate</a:t>
            </a:r>
            <a:r>
              <a:rPr lang="en-US" sz="1000" dirty="0">
                <a:solidFill>
                  <a:srgbClr val="33CC33"/>
                </a:solidFill>
              </a:rPr>
              <a:t>  N</a:t>
            </a:r>
          </a:p>
          <a:p>
            <a:r>
              <a:rPr lang="en-US" sz="1000" dirty="0">
                <a:solidFill>
                  <a:srgbClr val="33CC33"/>
                </a:solidFill>
              </a:rPr>
              <a:t>1     </a:t>
            </a:r>
            <a:r>
              <a:rPr lang="en-US" sz="1000" dirty="0" err="1">
                <a:solidFill>
                  <a:srgbClr val="33CC33"/>
                </a:solidFill>
              </a:rPr>
              <a:t>EmmacBrisWive</a:t>
            </a:r>
            <a:r>
              <a:rPr lang="en-US" sz="1000" dirty="0">
                <a:solidFill>
                  <a:srgbClr val="33CC33"/>
                </a:solidFill>
              </a:rPr>
              <a:t>   0.8839 10</a:t>
            </a:r>
          </a:p>
          <a:p>
            <a:r>
              <a:rPr lang="en-US" sz="1000" dirty="0">
                <a:solidFill>
                  <a:srgbClr val="33CC33"/>
                </a:solidFill>
              </a:rPr>
              <a:t>2     </a:t>
            </a:r>
            <a:r>
              <a:rPr lang="en-US" sz="1000" dirty="0" err="1">
                <a:solidFill>
                  <a:srgbClr val="33CC33"/>
                </a:solidFill>
              </a:rPr>
              <a:t>EmmacBurdMist</a:t>
            </a:r>
            <a:r>
              <a:rPr lang="en-US" sz="1000" dirty="0">
                <a:solidFill>
                  <a:srgbClr val="33CC33"/>
                </a:solidFill>
              </a:rPr>
              <a:t>   0.8808 10</a:t>
            </a:r>
          </a:p>
          <a:p>
            <a:r>
              <a:rPr lang="en-US" sz="1000" dirty="0">
                <a:solidFill>
                  <a:srgbClr val="33CC33"/>
                </a:solidFill>
              </a:rPr>
              <a:t>3     </a:t>
            </a:r>
            <a:r>
              <a:rPr lang="en-US" sz="1000" dirty="0" err="1">
                <a:solidFill>
                  <a:srgbClr val="33CC33"/>
                </a:solidFill>
              </a:rPr>
              <a:t>EmmacBurnBara</a:t>
            </a:r>
            <a:r>
              <a:rPr lang="en-US" sz="1000" dirty="0">
                <a:solidFill>
                  <a:srgbClr val="33CC33"/>
                </a:solidFill>
              </a:rPr>
              <a:t>   0.8859 11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       </a:t>
            </a:r>
            <a:r>
              <a:rPr lang="en-US" sz="1000" dirty="0"/>
              <a:t>……….</a:t>
            </a:r>
          </a:p>
          <a:p>
            <a:r>
              <a:rPr lang="en-US" sz="1000" dirty="0">
                <a:solidFill>
                  <a:srgbClr val="33CC33"/>
                </a:solidFill>
              </a:rPr>
              <a:t>Listing 20 individuals with the lowest </a:t>
            </a:r>
            <a:r>
              <a:rPr lang="en-US" sz="1000" dirty="0" err="1">
                <a:solidFill>
                  <a:srgbClr val="33CC33"/>
                </a:solidFill>
              </a:rPr>
              <a:t>CallRates</a:t>
            </a:r>
            <a:endParaRPr lang="en-US" sz="1000" dirty="0">
              <a:solidFill>
                <a:srgbClr val="33CC33"/>
              </a:solidFill>
            </a:endParaRPr>
          </a:p>
          <a:p>
            <a:r>
              <a:rPr lang="en-US" sz="1000" dirty="0">
                <a:solidFill>
                  <a:srgbClr val="33CC33"/>
                </a:solidFill>
              </a:rPr>
              <a:t>  Use this list to see which individuals will be lost on filtering by individual</a:t>
            </a:r>
          </a:p>
          <a:p>
            <a:r>
              <a:rPr lang="en-US" sz="1000" dirty="0">
                <a:solidFill>
                  <a:srgbClr val="33CC33"/>
                </a:solidFill>
              </a:rPr>
              <a:t>Individual  </a:t>
            </a:r>
            <a:r>
              <a:rPr lang="en-US" sz="1000" dirty="0" err="1">
                <a:solidFill>
                  <a:srgbClr val="33CC33"/>
                </a:solidFill>
              </a:rPr>
              <a:t>CallRate</a:t>
            </a:r>
            <a:endParaRPr lang="en-US" sz="1000" dirty="0">
              <a:solidFill>
                <a:srgbClr val="33CC33"/>
              </a:solidFill>
            </a:endParaRPr>
          </a:p>
          <a:p>
            <a:r>
              <a:rPr lang="en-US" sz="1000" dirty="0">
                <a:solidFill>
                  <a:srgbClr val="33CC33"/>
                </a:solidFill>
              </a:rPr>
              <a:t>1    AA063722 0.7490196</a:t>
            </a:r>
          </a:p>
          <a:p>
            <a:r>
              <a:rPr lang="en-US" sz="1000" dirty="0">
                <a:solidFill>
                  <a:srgbClr val="33CC33"/>
                </a:solidFill>
              </a:rPr>
              <a:t>2    AA063726 0.7490196</a:t>
            </a:r>
          </a:p>
          <a:p>
            <a:r>
              <a:rPr lang="en-US" sz="1000" dirty="0">
                <a:solidFill>
                  <a:srgbClr val="33CC33"/>
                </a:solidFill>
              </a:rPr>
              <a:t>3    AA063732 0.7647059</a:t>
            </a:r>
          </a:p>
          <a:p>
            <a:r>
              <a:rPr lang="en-US" sz="1000" dirty="0">
                <a:solidFill>
                  <a:srgbClr val="33CC33"/>
                </a:solidFill>
              </a:rPr>
              <a:t> </a:t>
            </a:r>
            <a:r>
              <a:rPr lang="en-US" sz="1000" dirty="0"/>
              <a:t>……….</a:t>
            </a:r>
            <a:endParaRPr lang="en-US" sz="1000" dirty="0">
              <a:solidFill>
                <a:srgbClr val="33CC33"/>
              </a:solidFill>
            </a:endParaRPr>
          </a:p>
          <a:p>
            <a:r>
              <a:rPr lang="en-US" sz="1000" dirty="0">
                <a:solidFill>
                  <a:srgbClr val="33CC33"/>
                </a:solidFill>
              </a:rPr>
              <a:t>Completed: </a:t>
            </a:r>
            <a:r>
              <a:rPr lang="en-US" sz="1000" dirty="0" err="1">
                <a:solidFill>
                  <a:srgbClr val="33CC33"/>
                </a:solidFill>
              </a:rPr>
              <a:t>gl.report.callrate</a:t>
            </a:r>
            <a:r>
              <a:rPr lang="en-US" sz="1000" dirty="0">
                <a:solidFill>
                  <a:srgbClr val="33CC33"/>
                </a:solidFill>
              </a:rPr>
              <a:t> </a:t>
            </a:r>
            <a:endParaRPr lang="en-US" sz="1000" dirty="0">
              <a:solidFill>
                <a:srgbClr val="0033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731337-B2B1-21A5-ECB3-336BB4230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352" y="1249688"/>
            <a:ext cx="419048" cy="419048"/>
          </a:xfrm>
          <a:prstGeom prst="rect">
            <a:avLst/>
          </a:prstGeom>
        </p:spPr>
      </p:pic>
      <p:pic>
        <p:nvPicPr>
          <p:cNvPr id="6" name="Picture 5" descr="A graph of a number of blue and white bars&#10;&#10;Description automatically generated with medium confidence">
            <a:extLst>
              <a:ext uri="{FF2B5EF4-FFF2-40B4-BE49-F238E27FC236}">
                <a16:creationId xmlns:a16="http://schemas.microsoft.com/office/drawing/2014/main" id="{6F3F7115-E70D-D836-DB0C-11594BD3DD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440" y="2396775"/>
            <a:ext cx="4991229" cy="4229604"/>
          </a:xfrm>
          <a:prstGeom prst="rect">
            <a:avLst/>
          </a:prstGeom>
          <a:ln>
            <a:solidFill>
              <a:srgbClr val="C00000"/>
            </a:solidFill>
          </a:ln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E3C907E-159C-373F-C52F-EE5695AA9833}"/>
              </a:ext>
            </a:extLst>
          </p:cNvPr>
          <p:cNvCxnSpPr/>
          <p:nvPr/>
        </p:nvCxnSpPr>
        <p:spPr>
          <a:xfrm>
            <a:off x="8233628" y="4306140"/>
            <a:ext cx="0" cy="137764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F98E20-B7DE-70A4-16A8-7A734BCC2E6A}"/>
              </a:ext>
            </a:extLst>
          </p:cNvPr>
          <p:cNvCxnSpPr/>
          <p:nvPr/>
        </p:nvCxnSpPr>
        <p:spPr>
          <a:xfrm flipH="1">
            <a:off x="7649541" y="4314195"/>
            <a:ext cx="584088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2B55365-74E8-8597-BBCF-21E4BF3B4369}"/>
              </a:ext>
            </a:extLst>
          </p:cNvPr>
          <p:cNvCxnSpPr/>
          <p:nvPr/>
        </p:nvCxnSpPr>
        <p:spPr>
          <a:xfrm flipH="1">
            <a:off x="7640813" y="5671025"/>
            <a:ext cx="584088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4DFB7CE-FE0A-400F-2560-AB7249CA5018}"/>
              </a:ext>
            </a:extLst>
          </p:cNvPr>
          <p:cNvSpPr txBox="1"/>
          <p:nvPr/>
        </p:nvSpPr>
        <p:spPr>
          <a:xfrm>
            <a:off x="7395763" y="4652564"/>
            <a:ext cx="682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Filter</a:t>
            </a:r>
          </a:p>
          <a:p>
            <a:pPr algn="r"/>
            <a:r>
              <a:rPr lang="en-US" dirty="0"/>
              <a:t>out?</a:t>
            </a:r>
            <a:endParaRPr lang="en-AU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8C81496-A5DF-7415-5236-77D08B32777E}"/>
              </a:ext>
            </a:extLst>
          </p:cNvPr>
          <p:cNvCxnSpPr/>
          <p:nvPr/>
        </p:nvCxnSpPr>
        <p:spPr>
          <a:xfrm flipV="1">
            <a:off x="3222555" y="4821748"/>
            <a:ext cx="1309163" cy="696878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53EA041-E21D-34DB-1364-AA5D9525F4AC}"/>
              </a:ext>
            </a:extLst>
          </p:cNvPr>
          <p:cNvSpPr txBox="1"/>
          <p:nvPr/>
        </p:nvSpPr>
        <p:spPr>
          <a:xfrm>
            <a:off x="2557903" y="5180257"/>
            <a:ext cx="898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Who will be lost?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487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theme/theme1.xml><?xml version="1.0" encoding="utf-8"?>
<a:theme xmlns:a="http://schemas.openxmlformats.org/drawingml/2006/main" name="AfterglowVTI">
  <a:themeElements>
    <a:clrScheme name="AnalogousFromLightSeedLeftStep">
      <a:dk1>
        <a:srgbClr val="000000"/>
      </a:dk1>
      <a:lt1>
        <a:srgbClr val="FFFFFF"/>
      </a:lt1>
      <a:dk2>
        <a:srgbClr val="243241"/>
      </a:dk2>
      <a:lt2>
        <a:srgbClr val="E2E5E8"/>
      </a:lt2>
      <a:accent1>
        <a:srgbClr val="BA9C80"/>
      </a:accent1>
      <a:accent2>
        <a:srgbClr val="BA827F"/>
      </a:accent2>
      <a:accent3>
        <a:srgbClr val="C594A6"/>
      </a:accent3>
      <a:accent4>
        <a:srgbClr val="BA7FAD"/>
      </a:accent4>
      <a:accent5>
        <a:srgbClr val="BC94C5"/>
      </a:accent5>
      <a:accent6>
        <a:srgbClr val="967FBA"/>
      </a:accent6>
      <a:hlink>
        <a:srgbClr val="5E85A8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fterglowVTI" id="{804DBEB7-1920-4C72-A0CB-091339F1875F}" vid="{D4C59F5A-9ECA-4C96-BDFD-0606A75324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16378</TotalTime>
  <Words>2887</Words>
  <Application>Microsoft Office PowerPoint</Application>
  <PresentationFormat>Widescreen</PresentationFormat>
  <Paragraphs>607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Aptos</vt:lpstr>
      <vt:lpstr>Arial</vt:lpstr>
      <vt:lpstr>Courier New</vt:lpstr>
      <vt:lpstr>Lucida Console</vt:lpstr>
      <vt:lpstr>Trade Gothic Next Cond</vt:lpstr>
      <vt:lpstr>Trade Gothic Next Light</vt:lpstr>
      <vt:lpstr>Wingdings</vt:lpstr>
      <vt:lpstr>AfterglowVTI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1</dc:title>
  <dc:creator>Arthur Georges</dc:creator>
  <cp:lastModifiedBy>Diangie</cp:lastModifiedBy>
  <cp:revision>22</cp:revision>
  <dcterms:created xsi:type="dcterms:W3CDTF">2024-02-14T14:15:35Z</dcterms:created>
  <dcterms:modified xsi:type="dcterms:W3CDTF">2025-06-10T00:35:48Z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f6fef03-d487-4433-8e43-6b81c0a1b7be_Enabled">
    <vt:lpwstr>true</vt:lpwstr>
  </property>
  <property fmtid="{D5CDD505-2E9C-101B-9397-08002B2CF9AE}" pid="3" name="MSIP_Label_bf6fef03-d487-4433-8e43-6b81c0a1b7be_SetDate">
    <vt:lpwstr>2024-02-22T05:36:39Z</vt:lpwstr>
  </property>
  <property fmtid="{D5CDD505-2E9C-101B-9397-08002B2CF9AE}" pid="4" name="MSIP_Label_bf6fef03-d487-4433-8e43-6b81c0a1b7be_Method">
    <vt:lpwstr>Standard</vt:lpwstr>
  </property>
  <property fmtid="{D5CDD505-2E9C-101B-9397-08002B2CF9AE}" pid="5" name="MSIP_Label_bf6fef03-d487-4433-8e43-6b81c0a1b7be_Name">
    <vt:lpwstr>Unclassified</vt:lpwstr>
  </property>
  <property fmtid="{D5CDD505-2E9C-101B-9397-08002B2CF9AE}" pid="6" name="MSIP_Label_bf6fef03-d487-4433-8e43-6b81c0a1b7be_SiteId">
    <vt:lpwstr>1daf5147-a543-4707-a2fb-2acf0b2a3936</vt:lpwstr>
  </property>
  <property fmtid="{D5CDD505-2E9C-101B-9397-08002B2CF9AE}" pid="7" name="MSIP_Label_bf6fef03-d487-4433-8e43-6b81c0a1b7be_ActionId">
    <vt:lpwstr>77105615-ff8b-4cca-9be4-e96c115750d2</vt:lpwstr>
  </property>
  <property fmtid="{D5CDD505-2E9C-101B-9397-08002B2CF9AE}" pid="8" name="MSIP_Label_bf6fef03-d487-4433-8e43-6b81c0a1b7be_ContentBits">
    <vt:lpwstr>0</vt:lpwstr>
  </property>
</Properties>
</file>

<file path=docProps/thumbnail.jpeg>
</file>